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59"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varScale="1">
        <p:scale>
          <a:sx n="88" d="100"/>
          <a:sy n="88" d="100"/>
        </p:scale>
        <p:origin x="69"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FCE68D-ECC7-443D-A0A2-E48980F86AB6}"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3FE86-03A4-4B2F-AC19-1941160C1B95}"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608" y="-1413457"/>
            <a:ext cx="12724326" cy="9543245"/>
          </a:xfrm>
          <a:prstGeom prst="rect">
            <a:avLst/>
          </a:prstGeom>
        </p:spPr>
      </p:pic>
    </p:spTree>
    <p:extLst>
      <p:ext uri="{BB962C8B-B14F-4D97-AF65-F5344CB8AC3E}">
        <p14:creationId xmlns:p14="http://schemas.microsoft.com/office/powerpoint/2010/main" val="2257494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FCE68D-ECC7-443D-A0A2-E48980F86AB6}"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3FE86-03A4-4B2F-AC19-1941160C1B95}" type="slidenum">
              <a:rPr lang="en-US" smtClean="0"/>
              <a:t>‹#›</a:t>
            </a:fld>
            <a:endParaRPr lang="en-US"/>
          </a:p>
        </p:txBody>
      </p:sp>
    </p:spTree>
    <p:extLst>
      <p:ext uri="{BB962C8B-B14F-4D97-AF65-F5344CB8AC3E}">
        <p14:creationId xmlns:p14="http://schemas.microsoft.com/office/powerpoint/2010/main" val="206993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FCE68D-ECC7-443D-A0A2-E48980F86AB6}"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3FE86-03A4-4B2F-AC19-1941160C1B95}" type="slidenum">
              <a:rPr lang="en-US" smtClean="0"/>
              <a:t>‹#›</a:t>
            </a:fld>
            <a:endParaRPr lang="en-US"/>
          </a:p>
        </p:txBody>
      </p:sp>
    </p:spTree>
    <p:extLst>
      <p:ext uri="{BB962C8B-B14F-4D97-AF65-F5344CB8AC3E}">
        <p14:creationId xmlns:p14="http://schemas.microsoft.com/office/powerpoint/2010/main" val="295582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FCE68D-ECC7-443D-A0A2-E48980F86AB6}"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3FE86-03A4-4B2F-AC19-1941160C1B95}" type="slidenum">
              <a:rPr lang="en-US" smtClean="0"/>
              <a:t>‹#›</a:t>
            </a:fld>
            <a:endParaRPr lang="en-US"/>
          </a:p>
        </p:txBody>
      </p:sp>
    </p:spTree>
    <p:extLst>
      <p:ext uri="{BB962C8B-B14F-4D97-AF65-F5344CB8AC3E}">
        <p14:creationId xmlns:p14="http://schemas.microsoft.com/office/powerpoint/2010/main" val="3265576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FCE68D-ECC7-443D-A0A2-E48980F86AB6}"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3FE86-03A4-4B2F-AC19-1941160C1B95}" type="slidenum">
              <a:rPr lang="en-US" smtClean="0"/>
              <a:t>‹#›</a:t>
            </a:fld>
            <a:endParaRPr lang="en-US"/>
          </a:p>
        </p:txBody>
      </p:sp>
    </p:spTree>
    <p:extLst>
      <p:ext uri="{BB962C8B-B14F-4D97-AF65-F5344CB8AC3E}">
        <p14:creationId xmlns:p14="http://schemas.microsoft.com/office/powerpoint/2010/main" val="2541167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FCE68D-ECC7-443D-A0A2-E48980F86AB6}" type="datetimeFigureOut">
              <a:rPr lang="en-US" smtClean="0"/>
              <a:t>6/14/2019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3FE86-03A4-4B2F-AC19-1941160C1B95}" type="slidenum">
              <a:rPr lang="en-US" smtClean="0"/>
              <a:t>‹#›</a:t>
            </a:fld>
            <a:endParaRPr lang="en-US"/>
          </a:p>
        </p:txBody>
      </p:sp>
    </p:spTree>
    <p:extLst>
      <p:ext uri="{BB962C8B-B14F-4D97-AF65-F5344CB8AC3E}">
        <p14:creationId xmlns:p14="http://schemas.microsoft.com/office/powerpoint/2010/main" val="1858605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FCE68D-ECC7-443D-A0A2-E48980F86AB6}" type="datetimeFigureOut">
              <a:rPr lang="en-US" smtClean="0"/>
              <a:t>6/14/2019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C3FE86-03A4-4B2F-AC19-1941160C1B95}" type="slidenum">
              <a:rPr lang="en-US" smtClean="0"/>
              <a:t>‹#›</a:t>
            </a:fld>
            <a:endParaRPr lang="en-US"/>
          </a:p>
        </p:txBody>
      </p:sp>
    </p:spTree>
    <p:extLst>
      <p:ext uri="{BB962C8B-B14F-4D97-AF65-F5344CB8AC3E}">
        <p14:creationId xmlns:p14="http://schemas.microsoft.com/office/powerpoint/2010/main" val="2584901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FCE68D-ECC7-443D-A0A2-E48980F86AB6}" type="datetimeFigureOut">
              <a:rPr lang="en-US" smtClean="0"/>
              <a:t>6/14/2019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C3FE86-03A4-4B2F-AC19-1941160C1B95}" type="slidenum">
              <a:rPr lang="en-US" smtClean="0"/>
              <a:t>‹#›</a:t>
            </a:fld>
            <a:endParaRPr lang="en-US"/>
          </a:p>
        </p:txBody>
      </p:sp>
    </p:spTree>
    <p:extLst>
      <p:ext uri="{BB962C8B-B14F-4D97-AF65-F5344CB8AC3E}">
        <p14:creationId xmlns:p14="http://schemas.microsoft.com/office/powerpoint/2010/main" val="4107130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FCE68D-ECC7-443D-A0A2-E48980F86AB6}" type="datetimeFigureOut">
              <a:rPr lang="en-US" smtClean="0"/>
              <a:t>6/14/2019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C3FE86-03A4-4B2F-AC19-1941160C1B95}" type="slidenum">
              <a:rPr lang="en-US" smtClean="0"/>
              <a:t>‹#›</a:t>
            </a:fld>
            <a:endParaRPr lang="en-US"/>
          </a:p>
        </p:txBody>
      </p:sp>
    </p:spTree>
    <p:extLst>
      <p:ext uri="{BB962C8B-B14F-4D97-AF65-F5344CB8AC3E}">
        <p14:creationId xmlns:p14="http://schemas.microsoft.com/office/powerpoint/2010/main" val="1183600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FCE68D-ECC7-443D-A0A2-E48980F86AB6}" type="datetimeFigureOut">
              <a:rPr lang="en-US" smtClean="0"/>
              <a:t>6/14/2019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3FE86-03A4-4B2F-AC19-1941160C1B95}" type="slidenum">
              <a:rPr lang="en-US" smtClean="0"/>
              <a:t>‹#›</a:t>
            </a:fld>
            <a:endParaRPr lang="en-US"/>
          </a:p>
        </p:txBody>
      </p:sp>
    </p:spTree>
    <p:extLst>
      <p:ext uri="{BB962C8B-B14F-4D97-AF65-F5344CB8AC3E}">
        <p14:creationId xmlns:p14="http://schemas.microsoft.com/office/powerpoint/2010/main" val="8524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FCE68D-ECC7-443D-A0A2-E48980F86AB6}" type="datetimeFigureOut">
              <a:rPr lang="en-US" smtClean="0"/>
              <a:t>6/14/2019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3FE86-03A4-4B2F-AC19-1941160C1B95}" type="slidenum">
              <a:rPr lang="en-US" smtClean="0"/>
              <a:t>‹#›</a:t>
            </a:fld>
            <a:endParaRPr lang="en-US"/>
          </a:p>
        </p:txBody>
      </p:sp>
    </p:spTree>
    <p:extLst>
      <p:ext uri="{BB962C8B-B14F-4D97-AF65-F5344CB8AC3E}">
        <p14:creationId xmlns:p14="http://schemas.microsoft.com/office/powerpoint/2010/main" val="908425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FCE68D-ECC7-443D-A0A2-E48980F86AB6}" type="datetimeFigureOut">
              <a:rPr lang="en-US" smtClean="0"/>
              <a:t>6/14/2019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C3FE86-03A4-4B2F-AC19-1941160C1B95}"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60608" y="-1413457"/>
            <a:ext cx="12724326" cy="9543245"/>
          </a:xfrm>
          <a:prstGeom prst="rect">
            <a:avLst/>
          </a:prstGeom>
        </p:spPr>
      </p:pic>
    </p:spTree>
    <p:extLst>
      <p:ext uri="{BB962C8B-B14F-4D97-AF65-F5344CB8AC3E}">
        <p14:creationId xmlns:p14="http://schemas.microsoft.com/office/powerpoint/2010/main" val="4003944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gnorance of Scripture is Ignorance of Christ">
            <a:extLst>
              <a:ext uri="{FF2B5EF4-FFF2-40B4-BE49-F238E27FC236}">
                <a16:creationId xmlns:a16="http://schemas.microsoft.com/office/drawing/2014/main" id="{E12B6983-A155-4CEC-B1EF-B209E4C9FD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58" y="-881507"/>
            <a:ext cx="12581681" cy="80900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normAutofit fontScale="90000"/>
          </a:bodyPr>
          <a:lstStyle/>
          <a:p>
            <a:r>
              <a:rPr lang="en-US" sz="9600" b="1" dirty="0">
                <a:solidFill>
                  <a:schemeClr val="bg1">
                    <a:lumMod val="85000"/>
                  </a:schemeClr>
                </a:solidFill>
                <a:effectLst>
                  <a:outerShdw blurRad="38100" dist="38100" dir="2700000" algn="tl">
                    <a:srgbClr val="000000">
                      <a:alpha val="43137"/>
                    </a:srgbClr>
                  </a:outerShdw>
                </a:effectLst>
                <a:latin typeface="Gabriola" panose="04040605051002020D02" pitchFamily="82" charset="0"/>
                <a:ea typeface="Adobe Gothic Std B" panose="020B0800000000000000" pitchFamily="34" charset="-128"/>
              </a:rPr>
              <a:t>Leadership from Scripture</a:t>
            </a:r>
          </a:p>
        </p:txBody>
      </p:sp>
      <p:sp>
        <p:nvSpPr>
          <p:cNvPr id="3" name="Subtitle 2"/>
          <p:cNvSpPr>
            <a:spLocks noGrp="1"/>
          </p:cNvSpPr>
          <p:nvPr>
            <p:ph type="subTitle" idx="1"/>
          </p:nvPr>
        </p:nvSpPr>
        <p:spPr/>
        <p:txBody>
          <a:bodyPr/>
          <a:lstStyle/>
          <a:p>
            <a:endParaRPr lang="en-US" dirty="0"/>
          </a:p>
        </p:txBody>
      </p:sp>
      <p:sp>
        <p:nvSpPr>
          <p:cNvPr id="5" name="TextBox 4">
            <a:extLst>
              <a:ext uri="{FF2B5EF4-FFF2-40B4-BE49-F238E27FC236}">
                <a16:creationId xmlns:a16="http://schemas.microsoft.com/office/drawing/2014/main" id="{B753812C-820F-45CD-83BA-B4E34C5CEA66}"/>
              </a:ext>
            </a:extLst>
          </p:cNvPr>
          <p:cNvSpPr txBox="1"/>
          <p:nvPr/>
        </p:nvSpPr>
        <p:spPr>
          <a:xfrm>
            <a:off x="7211028" y="5058137"/>
            <a:ext cx="4190035" cy="954107"/>
          </a:xfrm>
          <a:prstGeom prst="rect">
            <a:avLst/>
          </a:prstGeom>
          <a:noFill/>
        </p:spPr>
        <p:txBody>
          <a:bodyPr wrap="square" rtlCol="0">
            <a:spAutoFit/>
          </a:bodyPr>
          <a:lstStyle/>
          <a:p>
            <a:r>
              <a:rPr lang="en-US" sz="2800" i="1" dirty="0">
                <a:solidFill>
                  <a:schemeClr val="bg1">
                    <a:lumMod val="65000"/>
                  </a:schemeClr>
                </a:solidFill>
                <a:effectLst>
                  <a:outerShdw blurRad="38100" dist="38100" dir="2700000" algn="tl">
                    <a:srgbClr val="000000">
                      <a:alpha val="43137"/>
                    </a:srgbClr>
                  </a:outerShdw>
                </a:effectLst>
                <a:latin typeface="Baskerville Old Face" panose="02020602080505020303" pitchFamily="18" charset="0"/>
              </a:rPr>
              <a:t>Larry Blackmer, EdD</a:t>
            </a:r>
          </a:p>
          <a:p>
            <a:r>
              <a:rPr lang="en-US" sz="2800" i="1" dirty="0">
                <a:solidFill>
                  <a:schemeClr val="bg1">
                    <a:lumMod val="65000"/>
                  </a:schemeClr>
                </a:solidFill>
                <a:effectLst>
                  <a:outerShdw blurRad="38100" dist="38100" dir="2700000" algn="tl">
                    <a:srgbClr val="000000">
                      <a:alpha val="43137"/>
                    </a:srgbClr>
                  </a:outerShdw>
                </a:effectLst>
                <a:latin typeface="Baskerville Old Face" panose="02020602080505020303" pitchFamily="18" charset="0"/>
              </a:rPr>
              <a:t>North American Division</a:t>
            </a:r>
          </a:p>
        </p:txBody>
      </p:sp>
    </p:spTree>
    <p:extLst>
      <p:ext uri="{BB962C8B-B14F-4D97-AF65-F5344CB8AC3E}">
        <p14:creationId xmlns:p14="http://schemas.microsoft.com/office/powerpoint/2010/main" val="3746921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latin typeface="Baskerville Old Face" panose="02020602080505020303" pitchFamily="18" charset="0"/>
              </a:rPr>
              <a:t>2 Chronicles 1: 10-12</a:t>
            </a:r>
          </a:p>
        </p:txBody>
      </p:sp>
      <p:sp>
        <p:nvSpPr>
          <p:cNvPr id="3" name="Content Placeholder 2"/>
          <p:cNvSpPr>
            <a:spLocks noGrp="1"/>
          </p:cNvSpPr>
          <p:nvPr>
            <p:ph idx="1"/>
          </p:nvPr>
        </p:nvSpPr>
        <p:spPr/>
        <p:txBody>
          <a:bodyPr/>
          <a:lstStyle/>
          <a:p>
            <a:r>
              <a:rPr lang="en-US" baseline="30000" dirty="0"/>
              <a:t>10 </a:t>
            </a:r>
            <a:r>
              <a:rPr lang="en-US" dirty="0"/>
              <a:t>Give me now wisdom and knowledge to go out and come in before this people, for who can govern this people of yours, which is so great?” </a:t>
            </a:r>
            <a:r>
              <a:rPr lang="en-US" baseline="30000" dirty="0"/>
              <a:t>11 </a:t>
            </a:r>
            <a:r>
              <a:rPr lang="en-US" dirty="0"/>
              <a:t>God answered Solomon, “Because this was in your heart, and you have not asked for possessions, wealth, honor, or the life of those who hate you, and have not even asked for long life, but have asked for wisdom and knowledge for yourself that you may govern my people over whom I have made you king, </a:t>
            </a:r>
            <a:r>
              <a:rPr lang="en-US" baseline="30000" dirty="0"/>
              <a:t>12 </a:t>
            </a:r>
            <a:r>
              <a:rPr lang="en-US" dirty="0"/>
              <a:t>wisdom and knowledge are granted to you. I will also give you riches, possessions, and honor, such as none of the kings had who were before you, and none after you shall have the like.” </a:t>
            </a:r>
          </a:p>
          <a:p>
            <a:endParaRPr lang="en-US" dirty="0"/>
          </a:p>
        </p:txBody>
      </p:sp>
      <p:sp>
        <p:nvSpPr>
          <p:cNvPr id="4" name="TextBox 3">
            <a:extLst>
              <a:ext uri="{FF2B5EF4-FFF2-40B4-BE49-F238E27FC236}">
                <a16:creationId xmlns:a16="http://schemas.microsoft.com/office/drawing/2014/main" id="{014CD86B-A7E7-47B3-ACE3-4B8464DC65A1}"/>
              </a:ext>
            </a:extLst>
          </p:cNvPr>
          <p:cNvSpPr txBox="1"/>
          <p:nvPr/>
        </p:nvSpPr>
        <p:spPr>
          <a:xfrm>
            <a:off x="2534856" y="5769980"/>
            <a:ext cx="5497974" cy="707886"/>
          </a:xfrm>
          <a:prstGeom prst="rect">
            <a:avLst/>
          </a:prstGeom>
          <a:noFill/>
        </p:spPr>
        <p:txBody>
          <a:bodyPr wrap="square" rtlCol="0">
            <a:spAutoFit/>
          </a:bodyPr>
          <a:lstStyle/>
          <a:p>
            <a:r>
              <a:rPr lang="en-US" sz="4000" i="1" dirty="0">
                <a:solidFill>
                  <a:srgbClr val="0070C0"/>
                </a:solidFill>
              </a:rPr>
              <a:t>Wisdom and knowledge</a:t>
            </a:r>
          </a:p>
        </p:txBody>
      </p:sp>
    </p:spTree>
    <p:extLst>
      <p:ext uri="{BB962C8B-B14F-4D97-AF65-F5344CB8AC3E}">
        <p14:creationId xmlns:p14="http://schemas.microsoft.com/office/powerpoint/2010/main" val="602554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faith">
            <a:extLst>
              <a:ext uri="{FF2B5EF4-FFF2-40B4-BE49-F238E27FC236}">
                <a16:creationId xmlns:a16="http://schemas.microsoft.com/office/drawing/2014/main" id="{7582DF8B-012A-4662-971F-00AEF4B97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1690688"/>
            <a:ext cx="11120437" cy="64468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6000" dirty="0">
                <a:latin typeface="Baskerville Old Face" panose="02020602080505020303" pitchFamily="18" charset="0"/>
              </a:rPr>
              <a:t>James 1: 5-6</a:t>
            </a:r>
          </a:p>
        </p:txBody>
      </p:sp>
      <p:sp>
        <p:nvSpPr>
          <p:cNvPr id="3" name="Content Placeholder 2"/>
          <p:cNvSpPr>
            <a:spLocks noGrp="1"/>
          </p:cNvSpPr>
          <p:nvPr>
            <p:ph idx="1"/>
          </p:nvPr>
        </p:nvSpPr>
        <p:spPr/>
        <p:txBody>
          <a:bodyPr/>
          <a:lstStyle/>
          <a:p>
            <a:r>
              <a:rPr lang="en-US" baseline="30000" dirty="0"/>
              <a:t>5 </a:t>
            </a:r>
            <a:r>
              <a:rPr lang="en-US" dirty="0"/>
              <a:t>If any of you lacks wisdom, let him ask God, who gives generously to all without reproach, and it will be given him. </a:t>
            </a:r>
            <a:r>
              <a:rPr lang="en-US" baseline="30000" dirty="0"/>
              <a:t>6 </a:t>
            </a:r>
            <a:r>
              <a:rPr lang="en-US" dirty="0"/>
              <a:t>But let him ask in faith, with no doubting, for the one who doubts is like a wave of the sea that is driven and tossed by the wind. </a:t>
            </a:r>
          </a:p>
          <a:p>
            <a:endParaRPr lang="en-US" dirty="0"/>
          </a:p>
        </p:txBody>
      </p:sp>
      <p:sp>
        <p:nvSpPr>
          <p:cNvPr id="4" name="TextBox 3">
            <a:extLst>
              <a:ext uri="{FF2B5EF4-FFF2-40B4-BE49-F238E27FC236}">
                <a16:creationId xmlns:a16="http://schemas.microsoft.com/office/drawing/2014/main" id="{1170D9C6-F543-4118-8A75-75932A342FE6}"/>
              </a:ext>
            </a:extLst>
          </p:cNvPr>
          <p:cNvSpPr txBox="1"/>
          <p:nvPr/>
        </p:nvSpPr>
        <p:spPr>
          <a:xfrm>
            <a:off x="2194319" y="3867610"/>
            <a:ext cx="3368233" cy="707886"/>
          </a:xfrm>
          <a:prstGeom prst="rect">
            <a:avLst/>
          </a:prstGeom>
          <a:noFill/>
        </p:spPr>
        <p:txBody>
          <a:bodyPr wrap="square" rtlCol="0">
            <a:spAutoFit/>
          </a:bodyPr>
          <a:lstStyle/>
          <a:p>
            <a:r>
              <a:rPr lang="en-US" sz="4000" i="1" dirty="0">
                <a:solidFill>
                  <a:srgbClr val="0070C0"/>
                </a:solidFill>
              </a:rPr>
              <a:t>Faith</a:t>
            </a:r>
          </a:p>
        </p:txBody>
      </p:sp>
    </p:spTree>
    <p:extLst>
      <p:ext uri="{BB962C8B-B14F-4D97-AF65-F5344CB8AC3E}">
        <p14:creationId xmlns:p14="http://schemas.microsoft.com/office/powerpoint/2010/main" val="735776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latin typeface="Baskerville Old Face" panose="02020602080505020303" pitchFamily="18" charset="0"/>
              </a:rPr>
              <a:t>1 Peter 5: 3</a:t>
            </a:r>
          </a:p>
        </p:txBody>
      </p:sp>
      <p:sp>
        <p:nvSpPr>
          <p:cNvPr id="3" name="Content Placeholder 2"/>
          <p:cNvSpPr>
            <a:spLocks noGrp="1"/>
          </p:cNvSpPr>
          <p:nvPr>
            <p:ph idx="1"/>
          </p:nvPr>
        </p:nvSpPr>
        <p:spPr/>
        <p:txBody>
          <a:bodyPr/>
          <a:lstStyle/>
          <a:p>
            <a:r>
              <a:rPr lang="en-US" baseline="30000" dirty="0"/>
              <a:t>3 </a:t>
            </a:r>
            <a:r>
              <a:rPr lang="en-US" dirty="0"/>
              <a:t>not domineering over those in your charge, but being examples to the flock.</a:t>
            </a:r>
          </a:p>
        </p:txBody>
      </p:sp>
      <p:sp>
        <p:nvSpPr>
          <p:cNvPr id="5" name="TextBox 4">
            <a:extLst>
              <a:ext uri="{FF2B5EF4-FFF2-40B4-BE49-F238E27FC236}">
                <a16:creationId xmlns:a16="http://schemas.microsoft.com/office/drawing/2014/main" id="{D1BEA54C-4F86-4C70-9320-0538BC766CB7}"/>
              </a:ext>
            </a:extLst>
          </p:cNvPr>
          <p:cNvSpPr txBox="1"/>
          <p:nvPr/>
        </p:nvSpPr>
        <p:spPr>
          <a:xfrm>
            <a:off x="1205697" y="4305782"/>
            <a:ext cx="4444678" cy="707886"/>
          </a:xfrm>
          <a:prstGeom prst="rect">
            <a:avLst/>
          </a:prstGeom>
          <a:noFill/>
        </p:spPr>
        <p:txBody>
          <a:bodyPr wrap="square" rtlCol="0">
            <a:spAutoFit/>
          </a:bodyPr>
          <a:lstStyle/>
          <a:p>
            <a:r>
              <a:rPr lang="en-US" sz="4000" i="1" dirty="0">
                <a:solidFill>
                  <a:srgbClr val="0070C0"/>
                </a:solidFill>
              </a:rPr>
              <a:t>Be an example</a:t>
            </a:r>
          </a:p>
        </p:txBody>
      </p:sp>
      <p:pic>
        <p:nvPicPr>
          <p:cNvPr id="14" name="Picture 13" descr="A screenshot of a cell phone&#10;&#10;Description automatically generated">
            <a:extLst>
              <a:ext uri="{FF2B5EF4-FFF2-40B4-BE49-F238E27FC236}">
                <a16:creationId xmlns:a16="http://schemas.microsoft.com/office/drawing/2014/main" id="{AA04219F-7649-4645-8E17-F9A8808CEC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2913" y="2198526"/>
            <a:ext cx="6248400" cy="5076825"/>
          </a:xfrm>
          <a:prstGeom prst="rect">
            <a:avLst/>
          </a:prstGeom>
        </p:spPr>
      </p:pic>
    </p:spTree>
    <p:extLst>
      <p:ext uri="{BB962C8B-B14F-4D97-AF65-F5344CB8AC3E}">
        <p14:creationId xmlns:p14="http://schemas.microsoft.com/office/powerpoint/2010/main" val="2570425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latin typeface="Baskerville Old Face" panose="02020602080505020303" pitchFamily="18" charset="0"/>
              </a:rPr>
              <a:t>Philippians 2: 4</a:t>
            </a:r>
          </a:p>
        </p:txBody>
      </p:sp>
      <p:sp>
        <p:nvSpPr>
          <p:cNvPr id="3" name="Content Placeholder 2"/>
          <p:cNvSpPr>
            <a:spLocks noGrp="1"/>
          </p:cNvSpPr>
          <p:nvPr>
            <p:ph idx="1"/>
          </p:nvPr>
        </p:nvSpPr>
        <p:spPr/>
        <p:txBody>
          <a:bodyPr/>
          <a:lstStyle/>
          <a:p>
            <a:r>
              <a:rPr lang="en-US" baseline="30000" dirty="0"/>
              <a:t>4 </a:t>
            </a:r>
            <a:r>
              <a:rPr lang="en-US" dirty="0"/>
              <a:t>Let each of you look not only to his own interests, but also to the interests of others.</a:t>
            </a:r>
          </a:p>
        </p:txBody>
      </p:sp>
      <p:sp>
        <p:nvSpPr>
          <p:cNvPr id="4" name="TextBox 3">
            <a:extLst>
              <a:ext uri="{FF2B5EF4-FFF2-40B4-BE49-F238E27FC236}">
                <a16:creationId xmlns:a16="http://schemas.microsoft.com/office/drawing/2014/main" id="{AB415D1A-085F-48DC-9728-97FBCA49A2A4}"/>
              </a:ext>
            </a:extLst>
          </p:cNvPr>
          <p:cNvSpPr txBox="1"/>
          <p:nvPr/>
        </p:nvSpPr>
        <p:spPr>
          <a:xfrm>
            <a:off x="1597306" y="2980481"/>
            <a:ext cx="6452886" cy="707886"/>
          </a:xfrm>
          <a:prstGeom prst="rect">
            <a:avLst/>
          </a:prstGeom>
          <a:noFill/>
        </p:spPr>
        <p:txBody>
          <a:bodyPr wrap="square" rtlCol="0">
            <a:spAutoFit/>
          </a:bodyPr>
          <a:lstStyle/>
          <a:p>
            <a:r>
              <a:rPr lang="en-US" sz="4000" i="1" dirty="0">
                <a:solidFill>
                  <a:srgbClr val="0070C0"/>
                </a:solidFill>
              </a:rPr>
              <a:t>Look to the interest of others</a:t>
            </a:r>
          </a:p>
        </p:txBody>
      </p:sp>
    </p:spTree>
    <p:extLst>
      <p:ext uri="{BB962C8B-B14F-4D97-AF65-F5344CB8AC3E}">
        <p14:creationId xmlns:p14="http://schemas.microsoft.com/office/powerpoint/2010/main" val="265371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latin typeface="Baskerville Old Face" panose="02020602080505020303" pitchFamily="18" charset="0"/>
              </a:rPr>
              <a:t>1 Peter 5: 2-5</a:t>
            </a:r>
          </a:p>
        </p:txBody>
      </p:sp>
      <p:sp>
        <p:nvSpPr>
          <p:cNvPr id="3" name="Content Placeholder 2"/>
          <p:cNvSpPr>
            <a:spLocks noGrp="1"/>
          </p:cNvSpPr>
          <p:nvPr>
            <p:ph idx="1"/>
          </p:nvPr>
        </p:nvSpPr>
        <p:spPr/>
        <p:txBody>
          <a:bodyPr/>
          <a:lstStyle/>
          <a:p>
            <a:r>
              <a:rPr lang="en-US" baseline="30000" dirty="0"/>
              <a:t>2 </a:t>
            </a:r>
            <a:r>
              <a:rPr lang="en-US" dirty="0"/>
              <a:t>shepherd the flock of God that is among you, exercising oversight, not under compulsion, but willingly, as God would have you; not for shameful gain, but eagerly; </a:t>
            </a:r>
            <a:r>
              <a:rPr lang="en-US" baseline="30000" dirty="0"/>
              <a:t>3 </a:t>
            </a:r>
            <a:r>
              <a:rPr lang="en-US" dirty="0"/>
              <a:t>not domineering over those in your charge, but being examples to the flock. </a:t>
            </a:r>
            <a:r>
              <a:rPr lang="en-US" baseline="30000" dirty="0"/>
              <a:t>4 </a:t>
            </a:r>
            <a:r>
              <a:rPr lang="en-US" dirty="0"/>
              <a:t>And when the chief Shepherd appears, you will receive the unfading crown of glory. </a:t>
            </a:r>
            <a:r>
              <a:rPr lang="en-US" baseline="30000" dirty="0"/>
              <a:t>5 </a:t>
            </a:r>
            <a:r>
              <a:rPr lang="en-US" dirty="0"/>
              <a:t>Likewise, you who are younger, be subject to the elders. Clothe yourselves, all of you, with humility toward one another, for “God opposes the proud but gives grace to the humble.”</a:t>
            </a:r>
          </a:p>
          <a:p>
            <a:endParaRPr lang="en-US" dirty="0"/>
          </a:p>
        </p:txBody>
      </p:sp>
      <p:sp>
        <p:nvSpPr>
          <p:cNvPr id="4" name="TextBox 3">
            <a:extLst>
              <a:ext uri="{FF2B5EF4-FFF2-40B4-BE49-F238E27FC236}">
                <a16:creationId xmlns:a16="http://schemas.microsoft.com/office/drawing/2014/main" id="{A9E118AB-CE36-4DC9-94DF-11D79DF0C380}"/>
              </a:ext>
            </a:extLst>
          </p:cNvPr>
          <p:cNvSpPr txBox="1"/>
          <p:nvPr/>
        </p:nvSpPr>
        <p:spPr>
          <a:xfrm>
            <a:off x="1869311" y="5139159"/>
            <a:ext cx="5243332" cy="707886"/>
          </a:xfrm>
          <a:prstGeom prst="rect">
            <a:avLst/>
          </a:prstGeom>
          <a:noFill/>
        </p:spPr>
        <p:txBody>
          <a:bodyPr wrap="square" rtlCol="0">
            <a:spAutoFit/>
          </a:bodyPr>
          <a:lstStyle/>
          <a:p>
            <a:r>
              <a:rPr lang="en-US" sz="4000" i="1" dirty="0">
                <a:solidFill>
                  <a:srgbClr val="0070C0"/>
                </a:solidFill>
              </a:rPr>
              <a:t>Lead gently</a:t>
            </a:r>
          </a:p>
        </p:txBody>
      </p:sp>
    </p:spTree>
    <p:extLst>
      <p:ext uri="{BB962C8B-B14F-4D97-AF65-F5344CB8AC3E}">
        <p14:creationId xmlns:p14="http://schemas.microsoft.com/office/powerpoint/2010/main" val="2785915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0B64F3CE-B287-4F06-A015-ADA75240EE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9005" y="1914887"/>
            <a:ext cx="5829300" cy="5829300"/>
          </a:xfrm>
          <a:prstGeom prst="rect">
            <a:avLst/>
          </a:prstGeom>
        </p:spPr>
      </p:pic>
      <p:sp>
        <p:nvSpPr>
          <p:cNvPr id="2" name="Title 1"/>
          <p:cNvSpPr>
            <a:spLocks noGrp="1"/>
          </p:cNvSpPr>
          <p:nvPr>
            <p:ph type="title"/>
          </p:nvPr>
        </p:nvSpPr>
        <p:spPr/>
        <p:txBody>
          <a:bodyPr>
            <a:normAutofit/>
          </a:bodyPr>
          <a:lstStyle/>
          <a:p>
            <a:r>
              <a:rPr lang="en-US" sz="6000" dirty="0">
                <a:latin typeface="Baskerville Old Face" panose="02020602080505020303" pitchFamily="18" charset="0"/>
              </a:rPr>
              <a:t>Hebrews 13: 17</a:t>
            </a:r>
          </a:p>
        </p:txBody>
      </p:sp>
      <p:sp>
        <p:nvSpPr>
          <p:cNvPr id="3" name="Content Placeholder 2"/>
          <p:cNvSpPr>
            <a:spLocks noGrp="1"/>
          </p:cNvSpPr>
          <p:nvPr>
            <p:ph idx="1"/>
          </p:nvPr>
        </p:nvSpPr>
        <p:spPr/>
        <p:txBody>
          <a:bodyPr/>
          <a:lstStyle/>
          <a:p>
            <a:r>
              <a:rPr lang="en-US" baseline="30000" dirty="0"/>
              <a:t>17 </a:t>
            </a:r>
            <a:r>
              <a:rPr lang="en-US" dirty="0"/>
              <a:t>Obey your leaders and submit to them, for they are keeping watch over your souls, as those who will have to give an account. Let them do this with joy and not with groaning, for that would be of no advantage to you.</a:t>
            </a:r>
          </a:p>
        </p:txBody>
      </p:sp>
      <p:sp>
        <p:nvSpPr>
          <p:cNvPr id="4" name="TextBox 3">
            <a:extLst>
              <a:ext uri="{FF2B5EF4-FFF2-40B4-BE49-F238E27FC236}">
                <a16:creationId xmlns:a16="http://schemas.microsoft.com/office/drawing/2014/main" id="{DA84485F-6326-49FE-B129-9BA7B6DB5F35}"/>
              </a:ext>
            </a:extLst>
          </p:cNvPr>
          <p:cNvSpPr txBox="1"/>
          <p:nvPr/>
        </p:nvSpPr>
        <p:spPr>
          <a:xfrm>
            <a:off x="1516284" y="4375231"/>
            <a:ext cx="5052349" cy="707886"/>
          </a:xfrm>
          <a:prstGeom prst="rect">
            <a:avLst/>
          </a:prstGeom>
          <a:noFill/>
        </p:spPr>
        <p:txBody>
          <a:bodyPr wrap="square" rtlCol="0">
            <a:spAutoFit/>
          </a:bodyPr>
          <a:lstStyle/>
          <a:p>
            <a:r>
              <a:rPr lang="en-US" sz="4000" i="1" dirty="0">
                <a:solidFill>
                  <a:srgbClr val="0070C0"/>
                </a:solidFill>
              </a:rPr>
              <a:t>Learn to follow</a:t>
            </a:r>
          </a:p>
        </p:txBody>
      </p:sp>
    </p:spTree>
    <p:extLst>
      <p:ext uri="{BB962C8B-B14F-4D97-AF65-F5344CB8AC3E}">
        <p14:creationId xmlns:p14="http://schemas.microsoft.com/office/powerpoint/2010/main" val="220254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latin typeface="Baskerville Old Face" panose="02020602080505020303" pitchFamily="18" charset="0"/>
              </a:rPr>
              <a:t>Proverbs 16: 9</a:t>
            </a:r>
          </a:p>
        </p:txBody>
      </p:sp>
      <p:sp>
        <p:nvSpPr>
          <p:cNvPr id="3" name="Content Placeholder 2"/>
          <p:cNvSpPr>
            <a:spLocks noGrp="1"/>
          </p:cNvSpPr>
          <p:nvPr>
            <p:ph idx="1"/>
          </p:nvPr>
        </p:nvSpPr>
        <p:spPr/>
        <p:txBody>
          <a:bodyPr/>
          <a:lstStyle/>
          <a:p>
            <a:r>
              <a:rPr lang="en-US" dirty="0"/>
              <a:t>The heart of man plans his way,</a:t>
            </a:r>
            <a:br>
              <a:rPr lang="en-US" dirty="0"/>
            </a:br>
            <a:r>
              <a:rPr lang="en-US" dirty="0"/>
              <a:t>    but the </a:t>
            </a:r>
            <a:r>
              <a:rPr lang="en-US" cap="small" dirty="0">
                <a:effectLst/>
              </a:rPr>
              <a:t>Lord</a:t>
            </a:r>
            <a:r>
              <a:rPr lang="en-US" dirty="0"/>
              <a:t> establishes his steps.</a:t>
            </a:r>
          </a:p>
        </p:txBody>
      </p:sp>
      <p:sp>
        <p:nvSpPr>
          <p:cNvPr id="4" name="TextBox 3">
            <a:extLst>
              <a:ext uri="{FF2B5EF4-FFF2-40B4-BE49-F238E27FC236}">
                <a16:creationId xmlns:a16="http://schemas.microsoft.com/office/drawing/2014/main" id="{54FE6574-3053-429B-82D0-13ADF73F7B83}"/>
              </a:ext>
            </a:extLst>
          </p:cNvPr>
          <p:cNvSpPr txBox="1"/>
          <p:nvPr/>
        </p:nvSpPr>
        <p:spPr>
          <a:xfrm>
            <a:off x="1643605" y="2853159"/>
            <a:ext cx="8275899" cy="707886"/>
          </a:xfrm>
          <a:prstGeom prst="rect">
            <a:avLst/>
          </a:prstGeom>
          <a:noFill/>
        </p:spPr>
        <p:txBody>
          <a:bodyPr wrap="square" rtlCol="0">
            <a:spAutoFit/>
          </a:bodyPr>
          <a:lstStyle/>
          <a:p>
            <a:r>
              <a:rPr lang="en-US" sz="4000" dirty="0">
                <a:solidFill>
                  <a:srgbClr val="0070C0"/>
                </a:solidFill>
              </a:rPr>
              <a:t>Have vision, but allow the Lord to lead</a:t>
            </a:r>
          </a:p>
        </p:txBody>
      </p:sp>
    </p:spTree>
    <p:extLst>
      <p:ext uri="{BB962C8B-B14F-4D97-AF65-F5344CB8AC3E}">
        <p14:creationId xmlns:p14="http://schemas.microsoft.com/office/powerpoint/2010/main" val="2850915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latin typeface="Baskerville Old Face" panose="02020602080505020303" pitchFamily="18" charset="0"/>
              </a:rPr>
              <a:t>Isaiah 33: 15-16</a:t>
            </a:r>
          </a:p>
        </p:txBody>
      </p:sp>
      <p:sp>
        <p:nvSpPr>
          <p:cNvPr id="3" name="Content Placeholder 2"/>
          <p:cNvSpPr>
            <a:spLocks noGrp="1"/>
          </p:cNvSpPr>
          <p:nvPr>
            <p:ph idx="1"/>
          </p:nvPr>
        </p:nvSpPr>
        <p:spPr/>
        <p:txBody>
          <a:bodyPr/>
          <a:lstStyle/>
          <a:p>
            <a:r>
              <a:rPr lang="en-US" sz="2000" dirty="0"/>
              <a:t>15</a:t>
            </a:r>
            <a:r>
              <a:rPr lang="en-US" dirty="0"/>
              <a:t>He who walks righteously and speaks uprightly,</a:t>
            </a:r>
            <a:br>
              <a:rPr lang="en-US" dirty="0"/>
            </a:br>
            <a:r>
              <a:rPr lang="en-US" dirty="0"/>
              <a:t>    who despises the gain of oppressions,</a:t>
            </a:r>
            <a:br>
              <a:rPr lang="en-US" dirty="0"/>
            </a:br>
            <a:r>
              <a:rPr lang="en-US" dirty="0"/>
              <a:t>who shakes his hands, lest they hold a bribe,</a:t>
            </a:r>
            <a:br>
              <a:rPr lang="en-US" dirty="0"/>
            </a:br>
            <a:r>
              <a:rPr lang="en-US" dirty="0"/>
              <a:t>    who stops his ears from hearing of bloodshed</a:t>
            </a:r>
            <a:br>
              <a:rPr lang="en-US" dirty="0"/>
            </a:br>
            <a:r>
              <a:rPr lang="en-US" dirty="0"/>
              <a:t>    and shuts his eyes from looking on evil,</a:t>
            </a:r>
            <a:br>
              <a:rPr lang="en-US" dirty="0"/>
            </a:br>
            <a:r>
              <a:rPr lang="en-US" baseline="30000" dirty="0"/>
              <a:t>16 </a:t>
            </a:r>
            <a:r>
              <a:rPr lang="en-US" dirty="0"/>
              <a:t>he will dwell on the heights;</a:t>
            </a:r>
            <a:br>
              <a:rPr lang="en-US" dirty="0"/>
            </a:br>
            <a:r>
              <a:rPr lang="en-US" dirty="0"/>
              <a:t>    his place of defense will be the fortresses of rocks;</a:t>
            </a:r>
            <a:br>
              <a:rPr lang="en-US" dirty="0"/>
            </a:br>
            <a:r>
              <a:rPr lang="en-US" dirty="0"/>
              <a:t>    his bread will be given him; his water will be sure.</a:t>
            </a:r>
          </a:p>
        </p:txBody>
      </p:sp>
      <p:sp>
        <p:nvSpPr>
          <p:cNvPr id="4" name="TextBox 3">
            <a:extLst>
              <a:ext uri="{FF2B5EF4-FFF2-40B4-BE49-F238E27FC236}">
                <a16:creationId xmlns:a16="http://schemas.microsoft.com/office/drawing/2014/main" id="{86611454-2C1D-4570-B27F-2B7B8526931F}"/>
              </a:ext>
            </a:extLst>
          </p:cNvPr>
          <p:cNvSpPr txBox="1"/>
          <p:nvPr/>
        </p:nvSpPr>
        <p:spPr>
          <a:xfrm>
            <a:off x="995423" y="5208608"/>
            <a:ext cx="6736466" cy="707886"/>
          </a:xfrm>
          <a:prstGeom prst="rect">
            <a:avLst/>
          </a:prstGeom>
          <a:noFill/>
        </p:spPr>
        <p:txBody>
          <a:bodyPr wrap="square" rtlCol="0">
            <a:spAutoFit/>
          </a:bodyPr>
          <a:lstStyle/>
          <a:p>
            <a:r>
              <a:rPr lang="en-US" sz="4000" i="1" dirty="0">
                <a:solidFill>
                  <a:srgbClr val="0070C0"/>
                </a:solidFill>
              </a:rPr>
              <a:t>Character above gain</a:t>
            </a:r>
          </a:p>
        </p:txBody>
      </p:sp>
    </p:spTree>
    <p:extLst>
      <p:ext uri="{BB962C8B-B14F-4D97-AF65-F5344CB8AC3E}">
        <p14:creationId xmlns:p14="http://schemas.microsoft.com/office/powerpoint/2010/main" val="1439515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6330"/>
            <a:ext cx="5481578" cy="1325563"/>
          </a:xfrm>
        </p:spPr>
        <p:txBody>
          <a:bodyPr>
            <a:noAutofit/>
          </a:bodyPr>
          <a:lstStyle/>
          <a:p>
            <a:r>
              <a:rPr lang="en-US" sz="6000" dirty="0">
                <a:latin typeface="Baskerville Old Face" panose="02020602080505020303" pitchFamily="18" charset="0"/>
              </a:rPr>
              <a:t>Proverbs 8: 1-11</a:t>
            </a:r>
          </a:p>
        </p:txBody>
      </p:sp>
      <p:sp>
        <p:nvSpPr>
          <p:cNvPr id="3" name="Content Placeholder 2"/>
          <p:cNvSpPr>
            <a:spLocks noGrp="1"/>
          </p:cNvSpPr>
          <p:nvPr>
            <p:ph idx="1"/>
          </p:nvPr>
        </p:nvSpPr>
        <p:spPr>
          <a:xfrm>
            <a:off x="838200" y="1368424"/>
            <a:ext cx="11353800" cy="6064341"/>
          </a:xfrm>
        </p:spPr>
        <p:txBody>
          <a:bodyPr>
            <a:normAutofit/>
          </a:bodyPr>
          <a:lstStyle/>
          <a:p>
            <a:pPr marL="0" indent="0">
              <a:lnSpc>
                <a:spcPct val="150000"/>
              </a:lnSpc>
              <a:buNone/>
            </a:pPr>
            <a:r>
              <a:rPr lang="en-US" sz="2000" baseline="30000" dirty="0"/>
              <a:t>1</a:t>
            </a:r>
            <a:r>
              <a:rPr lang="en-US" sz="2000" dirty="0"/>
              <a:t>Does not wisdom call? Does not understanding raise her voice?</a:t>
            </a:r>
            <a:br>
              <a:rPr lang="en-US" sz="2000" dirty="0"/>
            </a:br>
            <a:r>
              <a:rPr lang="en-US" sz="2000" baseline="30000" dirty="0"/>
              <a:t>2 </a:t>
            </a:r>
            <a:r>
              <a:rPr lang="en-US" sz="2000" dirty="0"/>
              <a:t>On the heights beside the way, at the crossroads she takes her stand;</a:t>
            </a:r>
            <a:br>
              <a:rPr lang="en-US" sz="2000" dirty="0"/>
            </a:br>
            <a:r>
              <a:rPr lang="en-US" sz="2000" baseline="30000" dirty="0"/>
              <a:t>3 </a:t>
            </a:r>
            <a:r>
              <a:rPr lang="en-US" sz="2000" dirty="0"/>
              <a:t>beside the gates in front of the town, at the entrance of the portals she cries aloud:</a:t>
            </a:r>
            <a:br>
              <a:rPr lang="en-US" sz="2000" dirty="0"/>
            </a:br>
            <a:r>
              <a:rPr lang="en-US" sz="2000" baseline="30000" dirty="0"/>
              <a:t>4 </a:t>
            </a:r>
            <a:r>
              <a:rPr lang="en-US" sz="2000" dirty="0"/>
              <a:t>“To you, O men, I call, and my cry is to the children of man.</a:t>
            </a:r>
            <a:br>
              <a:rPr lang="en-US" sz="2000" dirty="0"/>
            </a:br>
            <a:r>
              <a:rPr lang="en-US" sz="2000" baseline="30000" dirty="0"/>
              <a:t>5 </a:t>
            </a:r>
            <a:r>
              <a:rPr lang="en-US" sz="2000" dirty="0"/>
              <a:t>O simple ones, learn prudence; O fools, learn sense.</a:t>
            </a:r>
            <a:br>
              <a:rPr lang="en-US" sz="2000" i="1" dirty="0"/>
            </a:br>
            <a:r>
              <a:rPr lang="en-US" sz="2000" i="1" baseline="30000" dirty="0"/>
              <a:t>6 </a:t>
            </a:r>
            <a:r>
              <a:rPr lang="en-US" sz="2000" i="1" dirty="0"/>
              <a:t>Hear, for I will speak noble things, and from my lips will come what is right,</a:t>
            </a:r>
            <a:br>
              <a:rPr lang="en-US" sz="2000" dirty="0"/>
            </a:br>
            <a:r>
              <a:rPr lang="en-US" sz="2000" baseline="30000" dirty="0"/>
              <a:t>7 </a:t>
            </a:r>
            <a:r>
              <a:rPr lang="en-US" sz="2000" dirty="0"/>
              <a:t>for my mouth will utter truth; wickedness is an abomination to my lips.</a:t>
            </a:r>
            <a:br>
              <a:rPr lang="en-US" sz="2000" dirty="0"/>
            </a:br>
            <a:r>
              <a:rPr lang="en-US" sz="2000" baseline="30000" dirty="0"/>
              <a:t>8 </a:t>
            </a:r>
            <a:r>
              <a:rPr lang="en-US" sz="2000" dirty="0"/>
              <a:t>All the words of my mouth are righteous; there is nothing twisted or crooked in them.</a:t>
            </a:r>
            <a:br>
              <a:rPr lang="en-US" sz="2000" dirty="0"/>
            </a:br>
            <a:r>
              <a:rPr lang="en-US" sz="2000" baseline="30000" dirty="0"/>
              <a:t>9 </a:t>
            </a:r>
            <a:r>
              <a:rPr lang="en-US" sz="2000" dirty="0"/>
              <a:t>They are all straight to him who understands, and right to those who find knowledge.</a:t>
            </a:r>
            <a:br>
              <a:rPr lang="en-US" sz="2000" dirty="0"/>
            </a:br>
            <a:r>
              <a:rPr lang="en-US" sz="2000" baseline="30000" dirty="0"/>
              <a:t>10 </a:t>
            </a:r>
            <a:r>
              <a:rPr lang="en-US" sz="2000" dirty="0"/>
              <a:t>Take my instruction instead of silver, and knowledge rather than choice gold,</a:t>
            </a:r>
            <a:br>
              <a:rPr lang="en-US" sz="2000" dirty="0"/>
            </a:br>
            <a:r>
              <a:rPr lang="en-US" sz="2000" baseline="30000" dirty="0"/>
              <a:t>11 </a:t>
            </a:r>
            <a:r>
              <a:rPr lang="en-US" sz="2000" dirty="0"/>
              <a:t>for wisdom is better than jewels, and all that you may desire cannot compare with her.</a:t>
            </a:r>
          </a:p>
          <a:p>
            <a:pPr marL="0" indent="0">
              <a:buNone/>
            </a:pPr>
            <a:endParaRPr lang="en-US" dirty="0"/>
          </a:p>
        </p:txBody>
      </p:sp>
      <p:sp>
        <p:nvSpPr>
          <p:cNvPr id="5" name="TextBox 4">
            <a:extLst>
              <a:ext uri="{FF2B5EF4-FFF2-40B4-BE49-F238E27FC236}">
                <a16:creationId xmlns:a16="http://schemas.microsoft.com/office/drawing/2014/main" id="{1F5FAAD9-3E1C-4DF7-8C4E-09CB5F488568}"/>
              </a:ext>
            </a:extLst>
          </p:cNvPr>
          <p:cNvSpPr txBox="1"/>
          <p:nvPr/>
        </p:nvSpPr>
        <p:spPr>
          <a:xfrm>
            <a:off x="8027044" y="688694"/>
            <a:ext cx="4293242" cy="1200329"/>
          </a:xfrm>
          <a:prstGeom prst="rect">
            <a:avLst/>
          </a:prstGeom>
          <a:noFill/>
        </p:spPr>
        <p:txBody>
          <a:bodyPr wrap="square" rtlCol="0">
            <a:spAutoFit/>
          </a:bodyPr>
          <a:lstStyle/>
          <a:p>
            <a:r>
              <a:rPr lang="en-US" sz="3600" i="1" dirty="0">
                <a:solidFill>
                  <a:srgbClr val="0070C0"/>
                </a:solidFill>
              </a:rPr>
              <a:t>Use Common Sense</a:t>
            </a:r>
          </a:p>
          <a:p>
            <a:r>
              <a:rPr lang="en-US" sz="3600" i="1" dirty="0">
                <a:solidFill>
                  <a:srgbClr val="0070C0"/>
                </a:solidFill>
              </a:rPr>
              <a:t>Be open and truthful</a:t>
            </a:r>
          </a:p>
        </p:txBody>
      </p:sp>
    </p:spTree>
    <p:extLst>
      <p:ext uri="{BB962C8B-B14F-4D97-AF65-F5344CB8AC3E}">
        <p14:creationId xmlns:p14="http://schemas.microsoft.com/office/powerpoint/2010/main" val="2926857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latin typeface="Baskerville Old Face" panose="02020602080505020303" pitchFamily="18" charset="0"/>
              </a:rPr>
              <a:t>Proverbs 8: 11-21</a:t>
            </a:r>
          </a:p>
        </p:txBody>
      </p:sp>
      <p:sp>
        <p:nvSpPr>
          <p:cNvPr id="3" name="Content Placeholder 2"/>
          <p:cNvSpPr>
            <a:spLocks noGrp="1"/>
          </p:cNvSpPr>
          <p:nvPr>
            <p:ph idx="1"/>
          </p:nvPr>
        </p:nvSpPr>
        <p:spPr>
          <a:xfrm>
            <a:off x="838200" y="1825625"/>
            <a:ext cx="10515600" cy="6025152"/>
          </a:xfrm>
        </p:spPr>
        <p:txBody>
          <a:bodyPr>
            <a:normAutofit/>
          </a:bodyPr>
          <a:lstStyle/>
          <a:p>
            <a:r>
              <a:rPr lang="en-US" baseline="30000" dirty="0"/>
              <a:t>12 </a:t>
            </a:r>
            <a:r>
              <a:rPr lang="en-US" sz="2400" dirty="0"/>
              <a:t>“I, wisdom, dwell with prudence, and I find knowledge and discretion.</a:t>
            </a:r>
            <a:br>
              <a:rPr lang="en-US" sz="2400" dirty="0"/>
            </a:br>
            <a:r>
              <a:rPr lang="en-US" sz="2400" baseline="30000" dirty="0"/>
              <a:t>13 </a:t>
            </a:r>
            <a:r>
              <a:rPr lang="en-US" sz="2400" dirty="0"/>
              <a:t>The fear of the </a:t>
            </a:r>
            <a:r>
              <a:rPr lang="en-US" sz="2400" cap="small" dirty="0">
                <a:effectLst/>
              </a:rPr>
              <a:t>Lord</a:t>
            </a:r>
            <a:r>
              <a:rPr lang="en-US" sz="2400" dirty="0"/>
              <a:t> is hatred of evil. Pride and arrogance and the way of evil and perverted speech I hate.</a:t>
            </a:r>
            <a:br>
              <a:rPr lang="en-US" sz="2400" dirty="0"/>
            </a:br>
            <a:r>
              <a:rPr lang="en-US" sz="2400" baseline="30000" dirty="0"/>
              <a:t>14 </a:t>
            </a:r>
            <a:r>
              <a:rPr lang="en-US" sz="2400" dirty="0"/>
              <a:t>I have counsel and sound wisdom; I have insight; I have strength.</a:t>
            </a:r>
            <a:br>
              <a:rPr lang="en-US" sz="2400" dirty="0"/>
            </a:br>
            <a:r>
              <a:rPr lang="en-US" sz="2400" baseline="30000" dirty="0"/>
              <a:t>15 </a:t>
            </a:r>
            <a:r>
              <a:rPr lang="en-US" sz="2400" dirty="0"/>
              <a:t>By me kings reign, and rulers decree what is just;</a:t>
            </a:r>
            <a:br>
              <a:rPr lang="en-US" sz="2400" dirty="0"/>
            </a:br>
            <a:r>
              <a:rPr lang="en-US" sz="2400" baseline="30000" dirty="0"/>
              <a:t>16 </a:t>
            </a:r>
            <a:r>
              <a:rPr lang="en-US" sz="2400" dirty="0"/>
              <a:t>by me princes' rule, and nobles, all who govern justly.</a:t>
            </a:r>
            <a:br>
              <a:rPr lang="en-US" sz="2400" dirty="0"/>
            </a:br>
            <a:r>
              <a:rPr lang="en-US" sz="2400" baseline="30000" dirty="0"/>
              <a:t>17 </a:t>
            </a:r>
            <a:r>
              <a:rPr lang="en-US" sz="2400" dirty="0"/>
              <a:t>I love those who love me, and those who seek me diligently find me.</a:t>
            </a:r>
            <a:br>
              <a:rPr lang="en-US" sz="2400" dirty="0"/>
            </a:br>
            <a:r>
              <a:rPr lang="en-US" sz="2400" baseline="30000" dirty="0"/>
              <a:t>18 </a:t>
            </a:r>
            <a:r>
              <a:rPr lang="en-US" sz="2400" dirty="0"/>
              <a:t>Riches and honor are with me, enduring wealth and righteousness.</a:t>
            </a:r>
            <a:br>
              <a:rPr lang="en-US" sz="2400" dirty="0"/>
            </a:br>
            <a:r>
              <a:rPr lang="en-US" sz="2400" baseline="30000" dirty="0"/>
              <a:t>19 </a:t>
            </a:r>
            <a:r>
              <a:rPr lang="en-US" sz="2400" dirty="0"/>
              <a:t>My fruit is better than gold, even fine gold, and my yield than choice silver.</a:t>
            </a:r>
            <a:br>
              <a:rPr lang="en-US" sz="2400" dirty="0"/>
            </a:br>
            <a:r>
              <a:rPr lang="en-US" sz="2400" baseline="30000" dirty="0"/>
              <a:t>20 </a:t>
            </a:r>
            <a:r>
              <a:rPr lang="en-US" sz="2400" dirty="0"/>
              <a:t>I walk in the way of righteousness, in the paths of justice,</a:t>
            </a:r>
            <a:br>
              <a:rPr lang="en-US" sz="2400" dirty="0"/>
            </a:br>
            <a:r>
              <a:rPr lang="en-US" sz="2400" baseline="30000" dirty="0"/>
              <a:t>21 </a:t>
            </a:r>
            <a:r>
              <a:rPr lang="en-US" sz="2400" dirty="0"/>
              <a:t>granting an inheritance to those who love me, and filling their treasuries.</a:t>
            </a:r>
          </a:p>
          <a:p>
            <a:pPr marL="0" indent="0">
              <a:buNone/>
            </a:pPr>
            <a:endParaRPr lang="en-US" dirty="0"/>
          </a:p>
        </p:txBody>
      </p:sp>
      <p:sp>
        <p:nvSpPr>
          <p:cNvPr id="4" name="TextBox 3">
            <a:extLst>
              <a:ext uri="{FF2B5EF4-FFF2-40B4-BE49-F238E27FC236}">
                <a16:creationId xmlns:a16="http://schemas.microsoft.com/office/drawing/2014/main" id="{516EAD86-7A60-45E1-A260-FAD260C01AD4}"/>
              </a:ext>
            </a:extLst>
          </p:cNvPr>
          <p:cNvSpPr txBox="1"/>
          <p:nvPr/>
        </p:nvSpPr>
        <p:spPr>
          <a:xfrm>
            <a:off x="1687975" y="5550060"/>
            <a:ext cx="6539696" cy="707886"/>
          </a:xfrm>
          <a:prstGeom prst="rect">
            <a:avLst/>
          </a:prstGeom>
          <a:noFill/>
        </p:spPr>
        <p:txBody>
          <a:bodyPr wrap="square" rtlCol="0">
            <a:spAutoFit/>
          </a:bodyPr>
          <a:lstStyle/>
          <a:p>
            <a:r>
              <a:rPr lang="en-US" sz="4000" i="1" dirty="0">
                <a:solidFill>
                  <a:srgbClr val="0070C0"/>
                </a:solidFill>
              </a:rPr>
              <a:t>Love righteousness and justice</a:t>
            </a:r>
          </a:p>
        </p:txBody>
      </p:sp>
    </p:spTree>
    <p:extLst>
      <p:ext uri="{BB962C8B-B14F-4D97-AF65-F5344CB8AC3E}">
        <p14:creationId xmlns:p14="http://schemas.microsoft.com/office/powerpoint/2010/main" val="2794734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latin typeface="Baskerville Old Face" panose="02020602080505020303" pitchFamily="18" charset="0"/>
              </a:rPr>
              <a:t>54 verses</a:t>
            </a:r>
          </a:p>
        </p:txBody>
      </p:sp>
      <p:sp>
        <p:nvSpPr>
          <p:cNvPr id="3" name="Content Placeholder 2"/>
          <p:cNvSpPr>
            <a:spLocks noGrp="1"/>
          </p:cNvSpPr>
          <p:nvPr>
            <p:ph idx="1"/>
          </p:nvPr>
        </p:nvSpPr>
        <p:spPr/>
        <p:txBody>
          <a:bodyPr/>
          <a:lstStyle/>
          <a:p>
            <a:r>
              <a:rPr lang="en-US" dirty="0"/>
              <a:t>Genesis through the New Testament</a:t>
            </a:r>
          </a:p>
          <a:p>
            <a:r>
              <a:rPr lang="en-US" dirty="0"/>
              <a:t>Advise, admonition, goals, demands</a:t>
            </a:r>
          </a:p>
        </p:txBody>
      </p:sp>
      <p:pic>
        <p:nvPicPr>
          <p:cNvPr id="2050" name="Picture 2" descr="Image result for scripture images">
            <a:extLst>
              <a:ext uri="{FF2B5EF4-FFF2-40B4-BE49-F238E27FC236}">
                <a16:creationId xmlns:a16="http://schemas.microsoft.com/office/drawing/2014/main" id="{709803A7-4C0A-49E4-B399-CD2D698436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205" y="3036369"/>
            <a:ext cx="9710074" cy="3998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828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332"/>
            <a:ext cx="10515600" cy="1325563"/>
          </a:xfrm>
        </p:spPr>
        <p:txBody>
          <a:bodyPr>
            <a:normAutofit/>
          </a:bodyPr>
          <a:lstStyle/>
          <a:p>
            <a:r>
              <a:rPr lang="en-US" sz="6000" dirty="0">
                <a:latin typeface="Baskerville Old Face" panose="02020602080505020303" pitchFamily="18" charset="0"/>
              </a:rPr>
              <a:t>Proverbs 8:22-31</a:t>
            </a:r>
          </a:p>
        </p:txBody>
      </p:sp>
      <p:sp>
        <p:nvSpPr>
          <p:cNvPr id="3" name="Content Placeholder 2"/>
          <p:cNvSpPr>
            <a:spLocks noGrp="1"/>
          </p:cNvSpPr>
          <p:nvPr>
            <p:ph idx="1"/>
          </p:nvPr>
        </p:nvSpPr>
        <p:spPr>
          <a:xfrm>
            <a:off x="838200" y="1287402"/>
            <a:ext cx="10858018" cy="4933990"/>
          </a:xfrm>
        </p:spPr>
        <p:txBody>
          <a:bodyPr>
            <a:normAutofit/>
          </a:bodyPr>
          <a:lstStyle/>
          <a:p>
            <a:pPr marL="0" indent="0">
              <a:buNone/>
            </a:pPr>
            <a:r>
              <a:rPr lang="en-US" sz="2400" baseline="30000" dirty="0"/>
              <a:t>22 </a:t>
            </a:r>
            <a:r>
              <a:rPr lang="en-US" sz="2400" dirty="0"/>
              <a:t>“The </a:t>
            </a:r>
            <a:r>
              <a:rPr lang="en-US" sz="2400" cap="small" dirty="0">
                <a:effectLst/>
              </a:rPr>
              <a:t>Lord</a:t>
            </a:r>
            <a:r>
              <a:rPr lang="en-US" sz="2400" dirty="0"/>
              <a:t> possessed me at the beginning of his work,</a:t>
            </a:r>
            <a:r>
              <a:rPr lang="en-US" sz="2400" baseline="30000" dirty="0"/>
              <a:t> </a:t>
            </a:r>
            <a:r>
              <a:rPr lang="en-US" sz="2400" dirty="0"/>
              <a:t>the first of his acts of old.</a:t>
            </a:r>
            <a:br>
              <a:rPr lang="en-US" sz="2400" dirty="0"/>
            </a:br>
            <a:r>
              <a:rPr lang="en-US" sz="2400" baseline="30000" dirty="0"/>
              <a:t>23 </a:t>
            </a:r>
            <a:r>
              <a:rPr lang="en-US" sz="2400" dirty="0"/>
              <a:t>Ages ago I was set up, at the first, before the beginning of the earth.</a:t>
            </a:r>
            <a:br>
              <a:rPr lang="en-US" sz="2400" dirty="0"/>
            </a:br>
            <a:r>
              <a:rPr lang="en-US" sz="2400" baseline="30000" dirty="0"/>
              <a:t>24 </a:t>
            </a:r>
            <a:r>
              <a:rPr lang="en-US" sz="2400" dirty="0"/>
              <a:t>When there were no depths I was brought forth, when there were no springs abounding with water.</a:t>
            </a:r>
            <a:br>
              <a:rPr lang="en-US" sz="2400" dirty="0"/>
            </a:br>
            <a:r>
              <a:rPr lang="en-US" sz="2400" baseline="30000" dirty="0"/>
              <a:t>25 </a:t>
            </a:r>
            <a:r>
              <a:rPr lang="en-US" sz="2400" dirty="0"/>
              <a:t>Before the mountains had been shaped, before the hills, I was brought forth,</a:t>
            </a:r>
            <a:br>
              <a:rPr lang="en-US" sz="2400" dirty="0"/>
            </a:br>
            <a:r>
              <a:rPr lang="en-US" sz="2400" baseline="30000" dirty="0"/>
              <a:t>26 </a:t>
            </a:r>
            <a:r>
              <a:rPr lang="en-US" sz="2400" dirty="0"/>
              <a:t>before he had made the earth with its fields, or the first of the dust of the world.</a:t>
            </a:r>
            <a:br>
              <a:rPr lang="en-US" sz="2400" dirty="0"/>
            </a:br>
            <a:r>
              <a:rPr lang="en-US" sz="2400" baseline="30000" dirty="0"/>
              <a:t>27 </a:t>
            </a:r>
            <a:r>
              <a:rPr lang="en-US" sz="2400" dirty="0"/>
              <a:t>When he established the heavens, I was there; when he drew a circle on the face of the deep,</a:t>
            </a:r>
            <a:br>
              <a:rPr lang="en-US" sz="2400" dirty="0"/>
            </a:br>
            <a:r>
              <a:rPr lang="en-US" sz="2400" baseline="30000" dirty="0"/>
              <a:t>28 </a:t>
            </a:r>
            <a:r>
              <a:rPr lang="en-US" sz="2400" dirty="0"/>
              <a:t>when he made firm the skies above, when he established the fountains of the deep,</a:t>
            </a:r>
            <a:br>
              <a:rPr lang="en-US" sz="2400" dirty="0"/>
            </a:br>
            <a:r>
              <a:rPr lang="en-US" sz="2400" baseline="30000" dirty="0"/>
              <a:t>29 </a:t>
            </a:r>
            <a:r>
              <a:rPr lang="en-US" sz="2400" dirty="0"/>
              <a:t>when he assigned to the sea its limit, so that the waters might not transgress his command, when he marked out the foundations of the earth,</a:t>
            </a:r>
            <a:br>
              <a:rPr lang="en-US" sz="2400" dirty="0"/>
            </a:br>
            <a:r>
              <a:rPr lang="en-US" sz="2400" baseline="30000" dirty="0"/>
              <a:t>30 </a:t>
            </a:r>
            <a:r>
              <a:rPr lang="en-US" sz="2400" dirty="0"/>
              <a:t> then I was beside him, like a master workman, and I was daily his delight,</a:t>
            </a:r>
            <a:br>
              <a:rPr lang="en-US" sz="2400" dirty="0"/>
            </a:br>
            <a:r>
              <a:rPr lang="en-US" sz="2400" dirty="0"/>
              <a:t>    rejoicing before him always,</a:t>
            </a:r>
            <a:br>
              <a:rPr lang="en-US" sz="2400" dirty="0"/>
            </a:br>
            <a:r>
              <a:rPr lang="en-US" sz="2400" baseline="30000" dirty="0"/>
              <a:t>31 </a:t>
            </a:r>
            <a:r>
              <a:rPr lang="en-US" sz="2400" dirty="0"/>
              <a:t>rejoicing in his inhabited world and delighting in the children of man.</a:t>
            </a:r>
          </a:p>
          <a:p>
            <a:endParaRPr lang="en-US" dirty="0"/>
          </a:p>
        </p:txBody>
      </p:sp>
      <p:sp>
        <p:nvSpPr>
          <p:cNvPr id="4" name="TextBox 3">
            <a:extLst>
              <a:ext uri="{FF2B5EF4-FFF2-40B4-BE49-F238E27FC236}">
                <a16:creationId xmlns:a16="http://schemas.microsoft.com/office/drawing/2014/main" id="{0AACD184-CA78-4787-B871-60D64084CE63}"/>
              </a:ext>
            </a:extLst>
          </p:cNvPr>
          <p:cNvSpPr txBox="1"/>
          <p:nvPr/>
        </p:nvSpPr>
        <p:spPr>
          <a:xfrm>
            <a:off x="1312762" y="5867449"/>
            <a:ext cx="9566476" cy="707886"/>
          </a:xfrm>
          <a:prstGeom prst="rect">
            <a:avLst/>
          </a:prstGeom>
          <a:noFill/>
        </p:spPr>
        <p:txBody>
          <a:bodyPr wrap="square" rtlCol="0">
            <a:spAutoFit/>
          </a:bodyPr>
          <a:lstStyle/>
          <a:p>
            <a:r>
              <a:rPr lang="en-US" sz="4000" i="1" dirty="0">
                <a:solidFill>
                  <a:srgbClr val="0070C0"/>
                </a:solidFill>
              </a:rPr>
              <a:t>Acknowledge who God is</a:t>
            </a:r>
          </a:p>
        </p:txBody>
      </p:sp>
    </p:spTree>
    <p:extLst>
      <p:ext uri="{BB962C8B-B14F-4D97-AF65-F5344CB8AC3E}">
        <p14:creationId xmlns:p14="http://schemas.microsoft.com/office/powerpoint/2010/main" val="750157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6228"/>
            <a:ext cx="10515600" cy="1325563"/>
          </a:xfrm>
        </p:spPr>
        <p:txBody>
          <a:bodyPr>
            <a:normAutofit/>
          </a:bodyPr>
          <a:lstStyle/>
          <a:p>
            <a:r>
              <a:rPr lang="en-US" sz="6000" dirty="0">
                <a:latin typeface="Baskerville Old Face" panose="02020602080505020303" pitchFamily="18" charset="0"/>
              </a:rPr>
              <a:t>Proverbs 8: 32-36</a:t>
            </a:r>
          </a:p>
        </p:txBody>
      </p:sp>
      <p:sp>
        <p:nvSpPr>
          <p:cNvPr id="3" name="Content Placeholder 2"/>
          <p:cNvSpPr>
            <a:spLocks noGrp="1"/>
          </p:cNvSpPr>
          <p:nvPr>
            <p:ph idx="1"/>
          </p:nvPr>
        </p:nvSpPr>
        <p:spPr>
          <a:xfrm>
            <a:off x="838200" y="1408937"/>
            <a:ext cx="10515600" cy="4351338"/>
          </a:xfrm>
        </p:spPr>
        <p:txBody>
          <a:bodyPr/>
          <a:lstStyle/>
          <a:p>
            <a:r>
              <a:rPr lang="en-US" baseline="30000" dirty="0"/>
              <a:t>32 </a:t>
            </a:r>
            <a:r>
              <a:rPr lang="en-US" dirty="0"/>
              <a:t>“And now, O sons, listen to me:</a:t>
            </a:r>
            <a:br>
              <a:rPr lang="en-US" dirty="0"/>
            </a:br>
            <a:r>
              <a:rPr lang="en-US" dirty="0"/>
              <a:t>    blessed are those who keep my ways.</a:t>
            </a:r>
            <a:br>
              <a:rPr lang="en-US" dirty="0"/>
            </a:br>
            <a:r>
              <a:rPr lang="en-US" baseline="30000" dirty="0"/>
              <a:t>33 </a:t>
            </a:r>
            <a:r>
              <a:rPr lang="en-US" dirty="0"/>
              <a:t>Hear instruction and be wise,</a:t>
            </a:r>
            <a:br>
              <a:rPr lang="en-US" dirty="0"/>
            </a:br>
            <a:r>
              <a:rPr lang="en-US" dirty="0"/>
              <a:t>    and do not neglect it.</a:t>
            </a:r>
            <a:br>
              <a:rPr lang="en-US" dirty="0"/>
            </a:br>
            <a:r>
              <a:rPr lang="en-US" baseline="30000" dirty="0"/>
              <a:t>34 </a:t>
            </a:r>
            <a:r>
              <a:rPr lang="en-US" dirty="0"/>
              <a:t>Blessed is the one who listens to me,</a:t>
            </a:r>
            <a:br>
              <a:rPr lang="en-US" dirty="0"/>
            </a:br>
            <a:r>
              <a:rPr lang="en-US" dirty="0"/>
              <a:t>    watching daily at my gates,</a:t>
            </a:r>
            <a:br>
              <a:rPr lang="en-US" dirty="0"/>
            </a:br>
            <a:r>
              <a:rPr lang="en-US" dirty="0"/>
              <a:t>    waiting beside my doors.</a:t>
            </a:r>
            <a:br>
              <a:rPr lang="en-US" dirty="0"/>
            </a:br>
            <a:r>
              <a:rPr lang="en-US" baseline="30000" dirty="0"/>
              <a:t>35 </a:t>
            </a:r>
            <a:r>
              <a:rPr lang="en-US" dirty="0"/>
              <a:t>For whoever finds me finds life</a:t>
            </a:r>
            <a:br>
              <a:rPr lang="en-US" dirty="0"/>
            </a:br>
            <a:r>
              <a:rPr lang="en-US" dirty="0"/>
              <a:t>    and obtains favor from the </a:t>
            </a:r>
            <a:r>
              <a:rPr lang="en-US" cap="small" dirty="0">
                <a:effectLst/>
              </a:rPr>
              <a:t>Lord</a:t>
            </a:r>
            <a:r>
              <a:rPr lang="en-US" dirty="0"/>
              <a:t>,</a:t>
            </a:r>
            <a:br>
              <a:rPr lang="en-US" dirty="0"/>
            </a:br>
            <a:r>
              <a:rPr lang="en-US" baseline="30000" dirty="0"/>
              <a:t>36 </a:t>
            </a:r>
            <a:r>
              <a:rPr lang="en-US" dirty="0"/>
              <a:t>but he who fails to find me injures himself;</a:t>
            </a:r>
            <a:br>
              <a:rPr lang="en-US" dirty="0"/>
            </a:br>
            <a:r>
              <a:rPr lang="en-US" dirty="0"/>
              <a:t>    all who hate me love death.”</a:t>
            </a:r>
          </a:p>
          <a:p>
            <a:endParaRPr lang="en-US" dirty="0"/>
          </a:p>
        </p:txBody>
      </p:sp>
      <p:sp>
        <p:nvSpPr>
          <p:cNvPr id="5" name="TextBox 4">
            <a:extLst>
              <a:ext uri="{FF2B5EF4-FFF2-40B4-BE49-F238E27FC236}">
                <a16:creationId xmlns:a16="http://schemas.microsoft.com/office/drawing/2014/main" id="{9713EEEA-BFC6-4C61-BA01-ABFC6015E322}"/>
              </a:ext>
            </a:extLst>
          </p:cNvPr>
          <p:cNvSpPr txBox="1"/>
          <p:nvPr/>
        </p:nvSpPr>
        <p:spPr>
          <a:xfrm>
            <a:off x="1568370" y="5874152"/>
            <a:ext cx="4600936" cy="707886"/>
          </a:xfrm>
          <a:prstGeom prst="rect">
            <a:avLst/>
          </a:prstGeom>
          <a:noFill/>
        </p:spPr>
        <p:txBody>
          <a:bodyPr wrap="square" rtlCol="0">
            <a:spAutoFit/>
          </a:bodyPr>
          <a:lstStyle/>
          <a:p>
            <a:r>
              <a:rPr lang="en-US" sz="4000" i="1" dirty="0">
                <a:solidFill>
                  <a:srgbClr val="0070C0"/>
                </a:solidFill>
              </a:rPr>
              <a:t>Pray and listen</a:t>
            </a:r>
          </a:p>
        </p:txBody>
      </p:sp>
      <p:pic>
        <p:nvPicPr>
          <p:cNvPr id="6146" name="Picture 2" descr="Image result for pray and listen to god">
            <a:extLst>
              <a:ext uri="{FF2B5EF4-FFF2-40B4-BE49-F238E27FC236}">
                <a16:creationId xmlns:a16="http://schemas.microsoft.com/office/drawing/2014/main" id="{D74402BB-BE1C-48DF-8F55-5AE3FFD62B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45" b="26141"/>
          <a:stretch/>
        </p:blipFill>
        <p:spPr bwMode="auto">
          <a:xfrm>
            <a:off x="7771998" y="1203767"/>
            <a:ext cx="4092053" cy="5150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174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C1435-AF11-4FF8-A3E8-7A7F8DC6FA4E}"/>
              </a:ext>
            </a:extLst>
          </p:cNvPr>
          <p:cNvSpPr>
            <a:spLocks noGrp="1"/>
          </p:cNvSpPr>
          <p:nvPr>
            <p:ph type="title"/>
          </p:nvPr>
        </p:nvSpPr>
        <p:spPr>
          <a:xfrm>
            <a:off x="913435" y="0"/>
            <a:ext cx="10515600" cy="1325563"/>
          </a:xfrm>
        </p:spPr>
        <p:txBody>
          <a:bodyPr>
            <a:normAutofit/>
          </a:bodyPr>
          <a:lstStyle/>
          <a:p>
            <a:r>
              <a:rPr lang="en-US" sz="6000" dirty="0">
                <a:latin typeface="Baskerville Old Face" panose="02020602080505020303" pitchFamily="18" charset="0"/>
              </a:rPr>
              <a:t>Traits Given in Scripture,</a:t>
            </a:r>
          </a:p>
        </p:txBody>
      </p:sp>
      <p:sp>
        <p:nvSpPr>
          <p:cNvPr id="3" name="Content Placeholder 2">
            <a:extLst>
              <a:ext uri="{FF2B5EF4-FFF2-40B4-BE49-F238E27FC236}">
                <a16:creationId xmlns:a16="http://schemas.microsoft.com/office/drawing/2014/main" id="{4BB7B17B-A2E1-4D6C-BD76-5C773CC76A50}"/>
              </a:ext>
            </a:extLst>
          </p:cNvPr>
          <p:cNvSpPr>
            <a:spLocks noGrp="1"/>
          </p:cNvSpPr>
          <p:nvPr>
            <p:ph idx="1"/>
          </p:nvPr>
        </p:nvSpPr>
        <p:spPr>
          <a:xfrm>
            <a:off x="838200" y="1565194"/>
            <a:ext cx="3994230" cy="4351338"/>
          </a:xfrm>
        </p:spPr>
        <p:txBody>
          <a:bodyPr>
            <a:normAutofit fontScale="92500" lnSpcReduction="20000"/>
          </a:bodyPr>
          <a:lstStyle/>
          <a:p>
            <a:r>
              <a:rPr lang="en-US" sz="3000" i="1" dirty="0">
                <a:solidFill>
                  <a:srgbClr val="0070C0"/>
                </a:solidFill>
                <a:effectLst>
                  <a:outerShdw blurRad="38100" dist="38100" dir="2700000" algn="tl">
                    <a:srgbClr val="000000">
                      <a:alpha val="43137"/>
                    </a:srgbClr>
                  </a:outerShdw>
                </a:effectLst>
              </a:rPr>
              <a:t>Humility</a:t>
            </a:r>
          </a:p>
          <a:p>
            <a:r>
              <a:rPr lang="en-US" sz="3000" i="1" dirty="0">
                <a:solidFill>
                  <a:srgbClr val="0070C0"/>
                </a:solidFill>
                <a:effectLst>
                  <a:outerShdw blurRad="38100" dist="38100" dir="2700000" algn="tl">
                    <a:srgbClr val="000000">
                      <a:alpha val="43137"/>
                    </a:srgbClr>
                  </a:outerShdw>
                </a:effectLst>
              </a:rPr>
              <a:t>Servant leadership</a:t>
            </a:r>
          </a:p>
          <a:p>
            <a:r>
              <a:rPr lang="en-US" sz="3000" i="1" dirty="0">
                <a:solidFill>
                  <a:srgbClr val="0070C0"/>
                </a:solidFill>
                <a:effectLst>
                  <a:outerShdw blurRad="38100" dist="38100" dir="2700000" algn="tl">
                    <a:srgbClr val="000000">
                      <a:alpha val="43137"/>
                    </a:srgbClr>
                  </a:outerShdw>
                </a:effectLst>
              </a:rPr>
              <a:t>True one </a:t>
            </a:r>
            <a:r>
              <a:rPr lang="en-US" sz="3000" i="1" dirty="0" err="1">
                <a:solidFill>
                  <a:srgbClr val="0070C0"/>
                </a:solidFill>
                <a:effectLst>
                  <a:outerShdw blurRad="38100" dist="38100" dir="2700000" algn="tl">
                    <a:srgbClr val="000000">
                      <a:alpha val="43137"/>
                    </a:srgbClr>
                  </a:outerShdw>
                </a:effectLst>
              </a:rPr>
              <a:t>anothering</a:t>
            </a:r>
            <a:endParaRPr lang="en-US" sz="3000" i="1" dirty="0">
              <a:solidFill>
                <a:srgbClr val="0070C0"/>
              </a:solidFill>
              <a:effectLst>
                <a:outerShdw blurRad="38100" dist="38100" dir="2700000" algn="tl">
                  <a:srgbClr val="000000">
                    <a:alpha val="43137"/>
                  </a:srgbClr>
                </a:outerShdw>
              </a:effectLst>
            </a:endParaRPr>
          </a:p>
          <a:p>
            <a:r>
              <a:rPr lang="en-US" sz="3000" i="1" dirty="0">
                <a:solidFill>
                  <a:srgbClr val="0070C0"/>
                </a:solidFill>
                <a:effectLst>
                  <a:outerShdw blurRad="38100" dist="38100" dir="2700000" algn="tl">
                    <a:srgbClr val="000000">
                      <a:alpha val="43137"/>
                    </a:srgbClr>
                  </a:outerShdw>
                </a:effectLst>
              </a:rPr>
              <a:t>Rejoice in Hope</a:t>
            </a:r>
          </a:p>
          <a:p>
            <a:r>
              <a:rPr lang="en-US" sz="3000" i="1" dirty="0">
                <a:solidFill>
                  <a:srgbClr val="0070C0"/>
                </a:solidFill>
                <a:effectLst>
                  <a:outerShdw blurRad="38100" dist="38100" dir="2700000" algn="tl">
                    <a:srgbClr val="000000">
                      <a:alpha val="43137"/>
                    </a:srgbClr>
                  </a:outerShdw>
                </a:effectLst>
              </a:rPr>
              <a:t>Show hospitality</a:t>
            </a:r>
          </a:p>
          <a:p>
            <a:r>
              <a:rPr lang="en-US" sz="3000" i="1" dirty="0">
                <a:solidFill>
                  <a:srgbClr val="0070C0"/>
                </a:solidFill>
                <a:effectLst>
                  <a:outerShdw blurRad="38100" dist="38100" dir="2700000" algn="tl">
                    <a:srgbClr val="000000">
                      <a:alpha val="43137"/>
                    </a:srgbClr>
                  </a:outerShdw>
                </a:effectLst>
              </a:rPr>
              <a:t>Wisdom and knowledge</a:t>
            </a:r>
          </a:p>
          <a:p>
            <a:r>
              <a:rPr lang="en-US" sz="3000" i="1" dirty="0">
                <a:solidFill>
                  <a:srgbClr val="0070C0"/>
                </a:solidFill>
                <a:effectLst>
                  <a:outerShdw blurRad="38100" dist="38100" dir="2700000" algn="tl">
                    <a:srgbClr val="000000">
                      <a:alpha val="43137"/>
                    </a:srgbClr>
                  </a:outerShdw>
                </a:effectLst>
              </a:rPr>
              <a:t>Faith</a:t>
            </a:r>
          </a:p>
          <a:p>
            <a:r>
              <a:rPr lang="en-US" sz="3000" i="1" dirty="0">
                <a:solidFill>
                  <a:srgbClr val="0070C0"/>
                </a:solidFill>
                <a:effectLst>
                  <a:outerShdw blurRad="38100" dist="38100" dir="2700000" algn="tl">
                    <a:srgbClr val="000000">
                      <a:alpha val="43137"/>
                    </a:srgbClr>
                  </a:outerShdw>
                </a:effectLst>
              </a:rPr>
              <a:t>Be an example</a:t>
            </a:r>
          </a:p>
          <a:p>
            <a:r>
              <a:rPr lang="en-US" sz="3000" i="1" dirty="0">
                <a:solidFill>
                  <a:srgbClr val="0070C0"/>
                </a:solidFill>
                <a:effectLst>
                  <a:outerShdw blurRad="38100" dist="38100" dir="2700000" algn="tl">
                    <a:srgbClr val="000000">
                      <a:alpha val="43137"/>
                    </a:srgbClr>
                  </a:outerShdw>
                </a:effectLst>
              </a:rPr>
              <a:t>Look to the interest of others</a:t>
            </a:r>
          </a:p>
          <a:p>
            <a:endParaRPr lang="en-US" i="1" dirty="0">
              <a:solidFill>
                <a:srgbClr val="0070C0"/>
              </a:solidFill>
            </a:endParaRPr>
          </a:p>
          <a:p>
            <a:endParaRPr lang="en-US" i="1" dirty="0">
              <a:solidFill>
                <a:srgbClr val="0070C0"/>
              </a:solidFill>
            </a:endParaRPr>
          </a:p>
          <a:p>
            <a:endParaRPr lang="en-US" i="1" dirty="0">
              <a:solidFill>
                <a:srgbClr val="0070C0"/>
              </a:solidFill>
            </a:endParaRPr>
          </a:p>
          <a:p>
            <a:endParaRPr lang="en-US" i="1" dirty="0">
              <a:solidFill>
                <a:srgbClr val="0070C0"/>
              </a:solidFill>
            </a:endParaRPr>
          </a:p>
          <a:p>
            <a:endParaRPr lang="en-US" i="1" dirty="0">
              <a:solidFill>
                <a:srgbClr val="0070C0"/>
              </a:solidFill>
            </a:endParaRPr>
          </a:p>
          <a:p>
            <a:endParaRPr lang="en-US" i="1" dirty="0">
              <a:solidFill>
                <a:srgbClr val="0070C0"/>
              </a:solidFill>
            </a:endParaRPr>
          </a:p>
          <a:p>
            <a:endParaRPr lang="en-US" dirty="0"/>
          </a:p>
        </p:txBody>
      </p:sp>
      <p:sp>
        <p:nvSpPr>
          <p:cNvPr id="6" name="TextBox 5">
            <a:extLst>
              <a:ext uri="{FF2B5EF4-FFF2-40B4-BE49-F238E27FC236}">
                <a16:creationId xmlns:a16="http://schemas.microsoft.com/office/drawing/2014/main" id="{4F62FBE2-1853-43E4-803C-F24F635A4E69}"/>
              </a:ext>
            </a:extLst>
          </p:cNvPr>
          <p:cNvSpPr txBox="1"/>
          <p:nvPr/>
        </p:nvSpPr>
        <p:spPr>
          <a:xfrm>
            <a:off x="5034987" y="1423687"/>
            <a:ext cx="4809281" cy="5632311"/>
          </a:xfrm>
          <a:prstGeom prst="rect">
            <a:avLst/>
          </a:prstGeom>
          <a:noFill/>
        </p:spPr>
        <p:txBody>
          <a:bodyPr wrap="square" rtlCol="0">
            <a:spAutoFit/>
          </a:bodyPr>
          <a:lstStyle/>
          <a:p>
            <a:pPr marL="285750" indent="-285750">
              <a:buFont typeface="Arial" panose="020B0604020202020204" pitchFamily="34" charset="0"/>
              <a:buChar char="•"/>
            </a:pPr>
            <a:r>
              <a:rPr lang="en-US" sz="2800" i="1" dirty="0">
                <a:solidFill>
                  <a:srgbClr val="0070C0"/>
                </a:solidFill>
                <a:effectLst>
                  <a:outerShdw blurRad="38100" dist="38100" dir="2700000" algn="tl">
                    <a:srgbClr val="000000">
                      <a:alpha val="43137"/>
                    </a:srgbClr>
                  </a:outerShdw>
                </a:effectLst>
              </a:rPr>
              <a:t>Lead gently</a:t>
            </a:r>
          </a:p>
          <a:p>
            <a:pPr marL="285750" indent="-285750">
              <a:buFont typeface="Arial" panose="020B0604020202020204" pitchFamily="34" charset="0"/>
              <a:buChar char="•"/>
            </a:pPr>
            <a:r>
              <a:rPr lang="en-US" sz="2800" i="1" dirty="0">
                <a:solidFill>
                  <a:srgbClr val="0070C0"/>
                </a:solidFill>
                <a:effectLst>
                  <a:outerShdw blurRad="38100" dist="38100" dir="2700000" algn="tl">
                    <a:srgbClr val="000000">
                      <a:alpha val="43137"/>
                    </a:srgbClr>
                  </a:outerShdw>
                </a:effectLst>
              </a:rPr>
              <a:t>Learn to follow</a:t>
            </a:r>
          </a:p>
          <a:p>
            <a:pPr marL="285750" indent="-285750">
              <a:buFont typeface="Arial" panose="020B0604020202020204" pitchFamily="34" charset="0"/>
              <a:buChar char="•"/>
            </a:pPr>
            <a:r>
              <a:rPr lang="en-US" sz="2800" dirty="0">
                <a:solidFill>
                  <a:srgbClr val="0070C0"/>
                </a:solidFill>
                <a:effectLst>
                  <a:outerShdw blurRad="38100" dist="38100" dir="2700000" algn="tl">
                    <a:srgbClr val="000000">
                      <a:alpha val="43137"/>
                    </a:srgbClr>
                  </a:outerShdw>
                </a:effectLst>
              </a:rPr>
              <a:t>Have vision, but allow the Lord to lead</a:t>
            </a:r>
          </a:p>
          <a:p>
            <a:pPr marL="285750" indent="-285750">
              <a:buFont typeface="Arial" panose="020B0604020202020204" pitchFamily="34" charset="0"/>
              <a:buChar char="•"/>
            </a:pPr>
            <a:r>
              <a:rPr lang="en-US" sz="2800" i="1" dirty="0">
                <a:solidFill>
                  <a:srgbClr val="0070C0"/>
                </a:solidFill>
                <a:effectLst>
                  <a:outerShdw blurRad="38100" dist="38100" dir="2700000" algn="tl">
                    <a:srgbClr val="000000">
                      <a:alpha val="43137"/>
                    </a:srgbClr>
                  </a:outerShdw>
                </a:effectLst>
              </a:rPr>
              <a:t>Character above gain</a:t>
            </a:r>
          </a:p>
          <a:p>
            <a:pPr marL="285750" indent="-285750">
              <a:buFont typeface="Arial" panose="020B0604020202020204" pitchFamily="34" charset="0"/>
              <a:buChar char="•"/>
            </a:pPr>
            <a:r>
              <a:rPr lang="en-US" sz="2800" i="1" dirty="0">
                <a:solidFill>
                  <a:srgbClr val="0070C0"/>
                </a:solidFill>
                <a:effectLst>
                  <a:outerShdw blurRad="38100" dist="38100" dir="2700000" algn="tl">
                    <a:srgbClr val="000000">
                      <a:alpha val="43137"/>
                    </a:srgbClr>
                  </a:outerShdw>
                </a:effectLst>
              </a:rPr>
              <a:t>Love righteousness and justice</a:t>
            </a:r>
          </a:p>
          <a:p>
            <a:pPr marL="285750" indent="-285750">
              <a:buFont typeface="Arial" panose="020B0604020202020204" pitchFamily="34" charset="0"/>
              <a:buChar char="•"/>
            </a:pPr>
            <a:r>
              <a:rPr lang="en-US" sz="2800" i="1" dirty="0">
                <a:solidFill>
                  <a:srgbClr val="0070C0"/>
                </a:solidFill>
                <a:effectLst>
                  <a:outerShdw blurRad="38100" dist="38100" dir="2700000" algn="tl">
                    <a:srgbClr val="000000">
                      <a:alpha val="43137"/>
                    </a:srgbClr>
                  </a:outerShdw>
                </a:effectLst>
              </a:rPr>
              <a:t>Acknowledge who God is</a:t>
            </a:r>
          </a:p>
          <a:p>
            <a:pPr marL="285750" indent="-285750">
              <a:buFont typeface="Arial" panose="020B0604020202020204" pitchFamily="34" charset="0"/>
              <a:buChar char="•"/>
            </a:pPr>
            <a:r>
              <a:rPr lang="en-US" sz="2800" i="1" dirty="0">
                <a:solidFill>
                  <a:srgbClr val="0070C0"/>
                </a:solidFill>
                <a:effectLst>
                  <a:outerShdw blurRad="38100" dist="38100" dir="2700000" algn="tl">
                    <a:srgbClr val="000000">
                      <a:alpha val="43137"/>
                    </a:srgbClr>
                  </a:outerShdw>
                </a:effectLst>
              </a:rPr>
              <a:t>Pray and listen</a:t>
            </a:r>
          </a:p>
          <a:p>
            <a:pPr marL="285750" indent="-285750">
              <a:buFont typeface="Arial" panose="020B0604020202020204" pitchFamily="34" charset="0"/>
              <a:buChar char="•"/>
            </a:pPr>
            <a:endParaRPr lang="en-US" i="1" dirty="0">
              <a:solidFill>
                <a:srgbClr val="0070C0"/>
              </a:solidFill>
            </a:endParaRPr>
          </a:p>
          <a:p>
            <a:pPr marL="285750" indent="-285750">
              <a:buFont typeface="Arial" panose="020B0604020202020204" pitchFamily="34" charset="0"/>
              <a:buChar char="•"/>
            </a:pPr>
            <a:endParaRPr lang="en-US" i="1" dirty="0">
              <a:solidFill>
                <a:srgbClr val="0070C0"/>
              </a:solidFill>
            </a:endParaRPr>
          </a:p>
          <a:p>
            <a:pPr marL="285750" indent="-285750">
              <a:buFont typeface="Arial" panose="020B0604020202020204" pitchFamily="34" charset="0"/>
              <a:buChar char="•"/>
            </a:pPr>
            <a:endParaRPr lang="en-US" i="1" dirty="0">
              <a:solidFill>
                <a:srgbClr val="0070C0"/>
              </a:solidFill>
            </a:endParaRPr>
          </a:p>
          <a:p>
            <a:pPr marL="285750" indent="-285750">
              <a:buFont typeface="Arial" panose="020B0604020202020204" pitchFamily="34" charset="0"/>
              <a:buChar char="•"/>
            </a:pPr>
            <a:endParaRPr lang="en-US" dirty="0">
              <a:solidFill>
                <a:srgbClr val="0070C0"/>
              </a:solidFill>
            </a:endParaRPr>
          </a:p>
          <a:p>
            <a:pPr marL="285750" indent="-285750">
              <a:buFont typeface="Arial" panose="020B0604020202020204" pitchFamily="34" charset="0"/>
              <a:buChar char="•"/>
            </a:pPr>
            <a:endParaRPr lang="en-US" i="1" dirty="0">
              <a:solidFill>
                <a:srgbClr val="0070C0"/>
              </a:solidFill>
            </a:endParaRPr>
          </a:p>
          <a:p>
            <a:endParaRPr lang="en-US" dirty="0"/>
          </a:p>
        </p:txBody>
      </p:sp>
      <p:sp>
        <p:nvSpPr>
          <p:cNvPr id="4" name="TextBox 3">
            <a:extLst>
              <a:ext uri="{FF2B5EF4-FFF2-40B4-BE49-F238E27FC236}">
                <a16:creationId xmlns:a16="http://schemas.microsoft.com/office/drawing/2014/main" id="{B71A23A2-7F6D-47D2-8B34-76A9BEC3EA9F}"/>
              </a:ext>
            </a:extLst>
          </p:cNvPr>
          <p:cNvSpPr txBox="1"/>
          <p:nvPr/>
        </p:nvSpPr>
        <p:spPr>
          <a:xfrm>
            <a:off x="6558988" y="5916532"/>
            <a:ext cx="3759842" cy="523220"/>
          </a:xfrm>
          <a:prstGeom prst="rect">
            <a:avLst/>
          </a:prstGeom>
          <a:noFill/>
        </p:spPr>
        <p:txBody>
          <a:bodyPr wrap="square" rtlCol="0">
            <a:spAutoFit/>
          </a:bodyPr>
          <a:lstStyle/>
          <a:p>
            <a:r>
              <a:rPr lang="en-US" sz="2800" dirty="0">
                <a:latin typeface="Baskerville Old Face" panose="02020602080505020303" pitchFamily="18" charset="0"/>
              </a:rPr>
              <a:t>38 more in scripture!</a:t>
            </a:r>
          </a:p>
        </p:txBody>
      </p:sp>
    </p:spTree>
    <p:extLst>
      <p:ext uri="{BB962C8B-B14F-4D97-AF65-F5344CB8AC3E}">
        <p14:creationId xmlns:p14="http://schemas.microsoft.com/office/powerpoint/2010/main" val="4273621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questions">
            <a:extLst>
              <a:ext uri="{FF2B5EF4-FFF2-40B4-BE49-F238E27FC236}">
                <a16:creationId xmlns:a16="http://schemas.microsoft.com/office/drawing/2014/main" id="{7080BA01-6E9E-46B3-9DCC-090C743905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4AFC27A-DB1B-4144-B515-500A17160EB5}"/>
              </a:ext>
            </a:extLst>
          </p:cNvPr>
          <p:cNvSpPr>
            <a:spLocks noGrp="1"/>
          </p:cNvSpPr>
          <p:nvPr>
            <p:ph type="ctrTitle"/>
          </p:nvPr>
        </p:nvSpPr>
        <p:spPr/>
        <p:txBody>
          <a:bodyPr>
            <a:normAutofit/>
          </a:bodyPr>
          <a:lstStyle/>
          <a:p>
            <a:r>
              <a:rPr lang="en-US" sz="8000" dirty="0">
                <a:latin typeface="Baskerville Old Face" panose="02020602080505020303" pitchFamily="18" charset="0"/>
              </a:rPr>
              <a:t>Comments?</a:t>
            </a:r>
          </a:p>
        </p:txBody>
      </p:sp>
    </p:spTree>
    <p:extLst>
      <p:ext uri="{BB962C8B-B14F-4D97-AF65-F5344CB8AC3E}">
        <p14:creationId xmlns:p14="http://schemas.microsoft.com/office/powerpoint/2010/main" val="3844504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latin typeface="Baskerville Old Face" panose="02020602080505020303" pitchFamily="18" charset="0"/>
              </a:rPr>
              <a:t>Leadership Traits</a:t>
            </a:r>
          </a:p>
        </p:txBody>
      </p:sp>
      <p:sp>
        <p:nvSpPr>
          <p:cNvPr id="3" name="Content Placeholder 2"/>
          <p:cNvSpPr>
            <a:spLocks noGrp="1"/>
          </p:cNvSpPr>
          <p:nvPr>
            <p:ph idx="1"/>
          </p:nvPr>
        </p:nvSpPr>
        <p:spPr/>
        <p:txBody>
          <a:bodyPr/>
          <a:lstStyle/>
          <a:p>
            <a:r>
              <a:rPr lang="en-US" dirty="0"/>
              <a:t>God has blessed you with:</a:t>
            </a:r>
          </a:p>
          <a:p>
            <a:pPr lvl="1"/>
            <a:r>
              <a:rPr lang="en-US" dirty="0"/>
              <a:t>Talents</a:t>
            </a:r>
          </a:p>
          <a:p>
            <a:pPr lvl="1"/>
            <a:r>
              <a:rPr lang="en-US" dirty="0"/>
              <a:t>Wisdom</a:t>
            </a:r>
          </a:p>
          <a:p>
            <a:pPr lvl="1"/>
            <a:r>
              <a:rPr lang="en-US" dirty="0"/>
              <a:t>Understanding</a:t>
            </a:r>
          </a:p>
          <a:p>
            <a:pPr lvl="1"/>
            <a:r>
              <a:rPr lang="en-US" dirty="0"/>
              <a:t>Temperament</a:t>
            </a:r>
          </a:p>
          <a:p>
            <a:pPr lvl="1"/>
            <a:r>
              <a:rPr lang="en-US" dirty="0"/>
              <a:t>Faith</a:t>
            </a:r>
          </a:p>
          <a:p>
            <a:pPr lvl="1"/>
            <a:r>
              <a:rPr lang="en-US" dirty="0"/>
              <a:t>Patience </a:t>
            </a:r>
          </a:p>
          <a:p>
            <a:pPr lvl="1"/>
            <a:r>
              <a:rPr lang="en-US" dirty="0"/>
              <a:t>Insight</a:t>
            </a:r>
          </a:p>
          <a:p>
            <a:pPr lvl="1"/>
            <a:endParaRPr lang="en-US" dirty="0"/>
          </a:p>
          <a:p>
            <a:pPr lvl="1"/>
            <a:endParaRPr lang="en-US" dirty="0"/>
          </a:p>
        </p:txBody>
      </p:sp>
      <p:pic>
        <p:nvPicPr>
          <p:cNvPr id="1032" name="Picture 8" descr="Image result for gods blessings">
            <a:extLst>
              <a:ext uri="{FF2B5EF4-FFF2-40B4-BE49-F238E27FC236}">
                <a16:creationId xmlns:a16="http://schemas.microsoft.com/office/drawing/2014/main" id="{77954F97-9D2E-4947-9CA2-E8501F67B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7225" y="2868499"/>
            <a:ext cx="600075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93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blank notebook images">
            <a:extLst>
              <a:ext uri="{FF2B5EF4-FFF2-40B4-BE49-F238E27FC236}">
                <a16:creationId xmlns:a16="http://schemas.microsoft.com/office/drawing/2014/main" id="{21D37F5B-FAE9-4C73-8660-C8E0B563FA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3773" y="2743434"/>
            <a:ext cx="6380996" cy="42461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6000" dirty="0">
                <a:latin typeface="Baskerville Old Face" panose="02020602080505020303" pitchFamily="18" charset="0"/>
              </a:rPr>
              <a:t>Take a Sheet of Paper</a:t>
            </a:r>
          </a:p>
        </p:txBody>
      </p:sp>
      <p:sp>
        <p:nvSpPr>
          <p:cNvPr id="3" name="Content Placeholder 2"/>
          <p:cNvSpPr>
            <a:spLocks noGrp="1"/>
          </p:cNvSpPr>
          <p:nvPr>
            <p:ph idx="1"/>
          </p:nvPr>
        </p:nvSpPr>
        <p:spPr/>
        <p:txBody>
          <a:bodyPr/>
          <a:lstStyle/>
          <a:p>
            <a:r>
              <a:rPr lang="en-US" dirty="0"/>
              <a:t>Draw line down the middle</a:t>
            </a:r>
          </a:p>
          <a:p>
            <a:r>
              <a:rPr lang="en-US" dirty="0"/>
              <a:t>On the left, What has God blessed you with?</a:t>
            </a:r>
          </a:p>
          <a:p>
            <a:r>
              <a:rPr lang="en-US" dirty="0"/>
              <a:t>On the Right, What do you </a:t>
            </a:r>
          </a:p>
          <a:p>
            <a:pPr marL="0" indent="0">
              <a:buNone/>
            </a:pPr>
            <a:r>
              <a:rPr lang="en-US" dirty="0"/>
              <a:t>     and God need to work on?</a:t>
            </a:r>
          </a:p>
        </p:txBody>
      </p:sp>
      <p:sp>
        <p:nvSpPr>
          <p:cNvPr id="4" name="TextBox 3">
            <a:extLst>
              <a:ext uri="{FF2B5EF4-FFF2-40B4-BE49-F238E27FC236}">
                <a16:creationId xmlns:a16="http://schemas.microsoft.com/office/drawing/2014/main" id="{80208A0D-072E-4A23-83A8-766D84A2B0B4}"/>
              </a:ext>
            </a:extLst>
          </p:cNvPr>
          <p:cNvSpPr txBox="1"/>
          <p:nvPr/>
        </p:nvSpPr>
        <p:spPr>
          <a:xfrm rot="706513">
            <a:off x="6775770" y="3782590"/>
            <a:ext cx="1848535" cy="369332"/>
          </a:xfrm>
          <a:prstGeom prst="rect">
            <a:avLst/>
          </a:prstGeom>
          <a:noFill/>
        </p:spPr>
        <p:txBody>
          <a:bodyPr wrap="square" rtlCol="0">
            <a:spAutoFit/>
          </a:bodyPr>
          <a:lstStyle/>
          <a:p>
            <a:r>
              <a:rPr lang="en-US" b="1" dirty="0">
                <a:latin typeface="Bradley Hand ITC" panose="03070402050302030203" pitchFamily="66" charset="0"/>
              </a:rPr>
              <a:t>God’s Blessings</a:t>
            </a:r>
          </a:p>
        </p:txBody>
      </p:sp>
      <p:sp>
        <p:nvSpPr>
          <p:cNvPr id="5" name="TextBox 4">
            <a:extLst>
              <a:ext uri="{FF2B5EF4-FFF2-40B4-BE49-F238E27FC236}">
                <a16:creationId xmlns:a16="http://schemas.microsoft.com/office/drawing/2014/main" id="{19048EBF-047B-48BC-9D6D-1E9CCC0D4935}"/>
              </a:ext>
            </a:extLst>
          </p:cNvPr>
          <p:cNvSpPr txBox="1"/>
          <p:nvPr/>
        </p:nvSpPr>
        <p:spPr>
          <a:xfrm rot="786158">
            <a:off x="8933491" y="4210187"/>
            <a:ext cx="1885005" cy="646331"/>
          </a:xfrm>
          <a:prstGeom prst="rect">
            <a:avLst/>
          </a:prstGeom>
          <a:noFill/>
        </p:spPr>
        <p:txBody>
          <a:bodyPr wrap="square" rtlCol="0">
            <a:spAutoFit/>
          </a:bodyPr>
          <a:lstStyle/>
          <a:p>
            <a:r>
              <a:rPr lang="en-US" b="1" dirty="0">
                <a:latin typeface="Bradley Hand ITC" panose="03070402050302030203" pitchFamily="66" charset="0"/>
              </a:rPr>
              <a:t>What God needs to do in me</a:t>
            </a:r>
          </a:p>
        </p:txBody>
      </p:sp>
    </p:spTree>
    <p:extLst>
      <p:ext uri="{BB962C8B-B14F-4D97-AF65-F5344CB8AC3E}">
        <p14:creationId xmlns:p14="http://schemas.microsoft.com/office/powerpoint/2010/main" val="1744969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latin typeface="Baskerville Old Face" panose="02020602080505020303" pitchFamily="18" charset="0"/>
              </a:rPr>
              <a:t>Phil. 2:3</a:t>
            </a:r>
          </a:p>
        </p:txBody>
      </p:sp>
      <p:sp>
        <p:nvSpPr>
          <p:cNvPr id="3" name="Content Placeholder 2"/>
          <p:cNvSpPr>
            <a:spLocks noGrp="1"/>
          </p:cNvSpPr>
          <p:nvPr>
            <p:ph idx="1"/>
          </p:nvPr>
        </p:nvSpPr>
        <p:spPr/>
        <p:txBody>
          <a:bodyPr/>
          <a:lstStyle/>
          <a:p>
            <a:r>
              <a:rPr lang="en-US" baseline="30000" dirty="0"/>
              <a:t>3 </a:t>
            </a:r>
            <a:r>
              <a:rPr lang="en-US" dirty="0"/>
              <a:t>Do nothing from selfish ambition or conceit, but in humility count others more significant than yourselves.</a:t>
            </a:r>
          </a:p>
          <a:p>
            <a:endParaRPr lang="en-US" dirty="0"/>
          </a:p>
          <a:p>
            <a:pPr marL="0" indent="0">
              <a:buNone/>
            </a:pPr>
            <a:r>
              <a:rPr lang="en-US" dirty="0"/>
              <a:t>	</a:t>
            </a:r>
            <a:r>
              <a:rPr lang="en-US" sz="4000" i="1" dirty="0">
                <a:solidFill>
                  <a:srgbClr val="0070C0"/>
                </a:solidFill>
                <a:effectLst>
                  <a:outerShdw blurRad="38100" dist="38100" dir="2700000" algn="tl">
                    <a:srgbClr val="000000">
                      <a:alpha val="43137"/>
                    </a:srgbClr>
                  </a:outerShdw>
                </a:effectLst>
              </a:rPr>
              <a:t>Humility</a:t>
            </a:r>
            <a:endParaRPr lang="en-US" i="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74858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latin typeface="Baskerville Old Face" panose="02020602080505020303" pitchFamily="18" charset="0"/>
              </a:rPr>
              <a:t>Matthew 20: 25-28</a:t>
            </a:r>
          </a:p>
        </p:txBody>
      </p:sp>
      <p:sp>
        <p:nvSpPr>
          <p:cNvPr id="3" name="Content Placeholder 2"/>
          <p:cNvSpPr>
            <a:spLocks noGrp="1"/>
          </p:cNvSpPr>
          <p:nvPr>
            <p:ph idx="1"/>
          </p:nvPr>
        </p:nvSpPr>
        <p:spPr/>
        <p:txBody>
          <a:bodyPr/>
          <a:lstStyle/>
          <a:p>
            <a:r>
              <a:rPr lang="en-US" baseline="30000" dirty="0"/>
              <a:t>25 </a:t>
            </a:r>
            <a:r>
              <a:rPr lang="en-US" dirty="0"/>
              <a:t>But Jesus called them to him and said, “You know that the rulers of the Gentiles lord it over them, and their great ones exercise authority over them. </a:t>
            </a:r>
            <a:r>
              <a:rPr lang="en-US" baseline="30000" dirty="0"/>
              <a:t>26 </a:t>
            </a:r>
            <a:r>
              <a:rPr lang="en-US" dirty="0"/>
              <a:t>It shall not be so among you. But whoever would be great among you must be your servant, </a:t>
            </a:r>
            <a:r>
              <a:rPr lang="en-US" baseline="30000" dirty="0"/>
              <a:t>27 </a:t>
            </a:r>
            <a:r>
              <a:rPr lang="en-US" dirty="0"/>
              <a:t>and whoever would be first among you must be your slave, </a:t>
            </a:r>
            <a:r>
              <a:rPr lang="en-US" baseline="30000" dirty="0"/>
              <a:t>28 </a:t>
            </a:r>
            <a:r>
              <a:rPr lang="en-US" dirty="0"/>
              <a:t>even as the Son of Man came not to be served but to serve, and to give his life as a ransom for many.”</a:t>
            </a:r>
          </a:p>
          <a:p>
            <a:endParaRPr lang="en-US" dirty="0"/>
          </a:p>
          <a:p>
            <a:pPr marL="0" indent="0">
              <a:buNone/>
            </a:pPr>
            <a:r>
              <a:rPr lang="en-US" sz="4000" i="1" dirty="0">
                <a:solidFill>
                  <a:srgbClr val="0070C0"/>
                </a:solidFill>
              </a:rPr>
              <a:t>         Servant leadership</a:t>
            </a:r>
          </a:p>
          <a:p>
            <a:endParaRPr lang="en-US" dirty="0"/>
          </a:p>
        </p:txBody>
      </p:sp>
    </p:spTree>
    <p:extLst>
      <p:ext uri="{BB962C8B-B14F-4D97-AF65-F5344CB8AC3E}">
        <p14:creationId xmlns:p14="http://schemas.microsoft.com/office/powerpoint/2010/main" val="2985175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latin typeface="Baskerville Old Face" panose="02020602080505020303" pitchFamily="18" charset="0"/>
              </a:rPr>
              <a:t>Romans 12:9-13</a:t>
            </a:r>
          </a:p>
        </p:txBody>
      </p:sp>
      <p:sp>
        <p:nvSpPr>
          <p:cNvPr id="3" name="Content Placeholder 2"/>
          <p:cNvSpPr>
            <a:spLocks noGrp="1"/>
          </p:cNvSpPr>
          <p:nvPr>
            <p:ph idx="1"/>
          </p:nvPr>
        </p:nvSpPr>
        <p:spPr/>
        <p:txBody>
          <a:bodyPr>
            <a:normAutofit lnSpcReduction="10000"/>
          </a:bodyPr>
          <a:lstStyle/>
          <a:p>
            <a:r>
              <a:rPr lang="en-US" baseline="30000" dirty="0"/>
              <a:t> </a:t>
            </a:r>
            <a:r>
              <a:rPr lang="en-US" dirty="0"/>
              <a:t>Let love be genuine. Abhor what is evil; hold fast to what is good. </a:t>
            </a:r>
            <a:r>
              <a:rPr lang="en-US" baseline="30000" dirty="0"/>
              <a:t>10 </a:t>
            </a:r>
            <a:r>
              <a:rPr lang="en-US" dirty="0"/>
              <a:t>Love one another with brotherly affection. Outdo one another in showing honor. </a:t>
            </a:r>
            <a:r>
              <a:rPr lang="en-US" baseline="30000" dirty="0"/>
              <a:t>11 </a:t>
            </a:r>
            <a:r>
              <a:rPr lang="en-US" dirty="0"/>
              <a:t>Do not be slothful in zeal, be fervent in spirit, serve the Lord. </a:t>
            </a:r>
            <a:r>
              <a:rPr lang="en-US" baseline="30000" dirty="0"/>
              <a:t>12 </a:t>
            </a:r>
            <a:r>
              <a:rPr lang="en-US" dirty="0"/>
              <a:t>Rejoice in hope, be patient in tribulation, be constant in prayer. </a:t>
            </a:r>
            <a:r>
              <a:rPr lang="en-US" baseline="30000" dirty="0"/>
              <a:t>13 </a:t>
            </a:r>
            <a:r>
              <a:rPr lang="en-US" dirty="0"/>
              <a:t>Contribute to the needs of the saints and seek to show hospitality.</a:t>
            </a:r>
          </a:p>
          <a:p>
            <a:endParaRPr lang="en-US" dirty="0"/>
          </a:p>
          <a:p>
            <a:pPr marL="0" indent="0">
              <a:buNone/>
            </a:pPr>
            <a:r>
              <a:rPr lang="en-US" sz="4000" i="1" dirty="0">
                <a:solidFill>
                  <a:srgbClr val="0070C0"/>
                </a:solidFill>
              </a:rPr>
              <a:t>        True one </a:t>
            </a:r>
            <a:r>
              <a:rPr lang="en-US" sz="4000" i="1" dirty="0" err="1">
                <a:solidFill>
                  <a:srgbClr val="0070C0"/>
                </a:solidFill>
              </a:rPr>
              <a:t>anothering</a:t>
            </a:r>
            <a:br>
              <a:rPr lang="en-US" sz="4000" i="1" dirty="0">
                <a:solidFill>
                  <a:srgbClr val="0070C0"/>
                </a:solidFill>
              </a:rPr>
            </a:br>
            <a:r>
              <a:rPr lang="en-US" sz="4000" i="1" dirty="0">
                <a:solidFill>
                  <a:srgbClr val="0070C0"/>
                </a:solidFill>
              </a:rPr>
              <a:t>	Rejoice in Hope</a:t>
            </a:r>
            <a:br>
              <a:rPr lang="en-US" sz="4000" i="1" dirty="0">
                <a:solidFill>
                  <a:srgbClr val="0070C0"/>
                </a:solidFill>
              </a:rPr>
            </a:br>
            <a:r>
              <a:rPr lang="en-US" sz="4000" i="1" dirty="0">
                <a:solidFill>
                  <a:srgbClr val="0070C0"/>
                </a:solidFill>
              </a:rPr>
              <a:t>	Show hospitality</a:t>
            </a:r>
          </a:p>
          <a:p>
            <a:pPr marL="0" indent="0">
              <a:buNone/>
            </a:pPr>
            <a:endParaRPr lang="en-US" sz="4000" i="1" dirty="0">
              <a:solidFill>
                <a:srgbClr val="0070C0"/>
              </a:solidFill>
            </a:endParaRPr>
          </a:p>
        </p:txBody>
      </p:sp>
      <p:pic>
        <p:nvPicPr>
          <p:cNvPr id="3074" name="Picture 2" descr="Image result for hope">
            <a:extLst>
              <a:ext uri="{FF2B5EF4-FFF2-40B4-BE49-F238E27FC236}">
                <a16:creationId xmlns:a16="http://schemas.microsoft.com/office/drawing/2014/main" id="{1ABF4B56-9761-42A6-8739-770A80E569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7658" y="4165119"/>
            <a:ext cx="4869809" cy="2548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20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4937"/>
            <a:ext cx="10515600" cy="1325563"/>
          </a:xfrm>
        </p:spPr>
        <p:txBody>
          <a:bodyPr>
            <a:normAutofit/>
          </a:bodyPr>
          <a:lstStyle/>
          <a:p>
            <a:r>
              <a:rPr lang="en-US" sz="6000" dirty="0">
                <a:latin typeface="Baskerville Old Face" panose="02020602080505020303" pitchFamily="18" charset="0"/>
              </a:rPr>
              <a:t>I Timothy 3: 1-7</a:t>
            </a:r>
          </a:p>
        </p:txBody>
      </p:sp>
      <p:sp>
        <p:nvSpPr>
          <p:cNvPr id="3" name="Content Placeholder 2"/>
          <p:cNvSpPr>
            <a:spLocks noGrp="1"/>
          </p:cNvSpPr>
          <p:nvPr>
            <p:ph idx="1"/>
          </p:nvPr>
        </p:nvSpPr>
        <p:spPr>
          <a:xfrm>
            <a:off x="896074" y="1368425"/>
            <a:ext cx="10515600" cy="4351338"/>
          </a:xfrm>
        </p:spPr>
        <p:txBody>
          <a:bodyPr>
            <a:normAutofit/>
          </a:bodyPr>
          <a:lstStyle/>
          <a:p>
            <a:r>
              <a:rPr lang="en-US" sz="2400" dirty="0"/>
              <a:t>3 The saying is trustworthy: If anyone aspires to the office of overseer, he desires a noble task. </a:t>
            </a:r>
            <a:r>
              <a:rPr lang="en-US" sz="2400" baseline="30000" dirty="0"/>
              <a:t>2 </a:t>
            </a:r>
            <a:r>
              <a:rPr lang="en-US" sz="2400" dirty="0"/>
              <a:t>Therefore an overseer must be above reproach, the husband of one wife, sober-minded, self-controlled, respectable, hospitable, able to teach, </a:t>
            </a:r>
            <a:r>
              <a:rPr lang="en-US" sz="2400" baseline="30000" dirty="0"/>
              <a:t>3 </a:t>
            </a:r>
            <a:r>
              <a:rPr lang="en-US" sz="2400" dirty="0"/>
              <a:t>not a drunkard, not violent but gentle, not quarrelsome, not a lover of money. </a:t>
            </a:r>
            <a:r>
              <a:rPr lang="en-US" sz="2400" baseline="30000" dirty="0"/>
              <a:t>4 </a:t>
            </a:r>
            <a:r>
              <a:rPr lang="en-US" sz="2400" dirty="0"/>
              <a:t>He must manage his own household well, with all dignity keeping his children submissive, </a:t>
            </a:r>
            <a:r>
              <a:rPr lang="en-US" sz="2400" baseline="30000" dirty="0"/>
              <a:t>5 </a:t>
            </a:r>
            <a:r>
              <a:rPr lang="en-US" sz="2400" dirty="0"/>
              <a:t>for if someone does not know how to manage his own household, how will he care for God's church? </a:t>
            </a:r>
            <a:r>
              <a:rPr lang="en-US" sz="2400" baseline="30000" dirty="0"/>
              <a:t>6 </a:t>
            </a:r>
            <a:r>
              <a:rPr lang="en-US" sz="2400" dirty="0"/>
              <a:t>He must not be a recent convert, or he may become puffed up with conceit and fall into the condemnation of the devil. </a:t>
            </a:r>
            <a:r>
              <a:rPr lang="en-US" sz="2400" baseline="30000" dirty="0"/>
              <a:t>7 </a:t>
            </a:r>
            <a:r>
              <a:rPr lang="en-US" sz="2400" dirty="0"/>
              <a:t>Moreover, he must be well thought of by outsiders, so that he may not fall into disgrace, into a snare of the devil.</a:t>
            </a:r>
          </a:p>
          <a:p>
            <a:endParaRPr lang="en-US" dirty="0"/>
          </a:p>
        </p:txBody>
      </p:sp>
      <p:sp>
        <p:nvSpPr>
          <p:cNvPr id="4" name="TextBox 3">
            <a:extLst>
              <a:ext uri="{FF2B5EF4-FFF2-40B4-BE49-F238E27FC236}">
                <a16:creationId xmlns:a16="http://schemas.microsoft.com/office/drawing/2014/main" id="{4E50449A-0A82-43B3-A39C-9356FD707B8C}"/>
              </a:ext>
            </a:extLst>
          </p:cNvPr>
          <p:cNvSpPr txBox="1"/>
          <p:nvPr/>
        </p:nvSpPr>
        <p:spPr>
          <a:xfrm>
            <a:off x="1927185" y="4876404"/>
            <a:ext cx="9149787" cy="1846659"/>
          </a:xfrm>
          <a:prstGeom prst="rect">
            <a:avLst/>
          </a:prstGeom>
          <a:noFill/>
        </p:spPr>
        <p:txBody>
          <a:bodyPr wrap="square" rtlCol="0">
            <a:spAutoFit/>
          </a:bodyPr>
          <a:lstStyle/>
          <a:p>
            <a:r>
              <a:rPr lang="en-US" sz="3200" i="1" dirty="0">
                <a:solidFill>
                  <a:srgbClr val="0070C0"/>
                </a:solidFill>
              </a:rPr>
              <a:t>Above reproach</a:t>
            </a:r>
          </a:p>
          <a:p>
            <a:r>
              <a:rPr lang="en-US" sz="3200" i="1" dirty="0">
                <a:solidFill>
                  <a:srgbClr val="0070C0"/>
                </a:solidFill>
              </a:rPr>
              <a:t>Manage their household</a:t>
            </a:r>
          </a:p>
          <a:p>
            <a:r>
              <a:rPr lang="en-US" sz="3200" i="1" dirty="0">
                <a:solidFill>
                  <a:srgbClr val="0070C0"/>
                </a:solidFill>
              </a:rPr>
              <a:t>Well thought of by outsiders</a:t>
            </a:r>
          </a:p>
          <a:p>
            <a:endParaRPr lang="en-US" dirty="0"/>
          </a:p>
        </p:txBody>
      </p:sp>
    </p:spTree>
    <p:extLst>
      <p:ext uri="{BB962C8B-B14F-4D97-AF65-F5344CB8AC3E}">
        <p14:creationId xmlns:p14="http://schemas.microsoft.com/office/powerpoint/2010/main" val="1498938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7292"/>
            <a:ext cx="10515600" cy="1325563"/>
          </a:xfrm>
        </p:spPr>
        <p:txBody>
          <a:bodyPr>
            <a:normAutofit/>
          </a:bodyPr>
          <a:lstStyle/>
          <a:p>
            <a:r>
              <a:rPr lang="en-US" sz="6000" dirty="0">
                <a:latin typeface="Baskerville Old Face" panose="02020602080505020303" pitchFamily="18" charset="0"/>
              </a:rPr>
              <a:t>Proverbs 3 5-10 </a:t>
            </a:r>
          </a:p>
        </p:txBody>
      </p:sp>
      <p:sp>
        <p:nvSpPr>
          <p:cNvPr id="3" name="Content Placeholder 2"/>
          <p:cNvSpPr>
            <a:spLocks noGrp="1"/>
          </p:cNvSpPr>
          <p:nvPr>
            <p:ph idx="1"/>
          </p:nvPr>
        </p:nvSpPr>
        <p:spPr>
          <a:xfrm>
            <a:off x="838200" y="1384664"/>
            <a:ext cx="10515600" cy="5617027"/>
          </a:xfrm>
        </p:spPr>
        <p:txBody>
          <a:bodyPr>
            <a:normAutofit/>
          </a:bodyPr>
          <a:lstStyle/>
          <a:p>
            <a:pPr marL="0" indent="0">
              <a:buNone/>
            </a:pPr>
            <a:r>
              <a:rPr lang="en-US" sz="2400" baseline="30000" dirty="0"/>
              <a:t>1</a:t>
            </a:r>
            <a:r>
              <a:rPr lang="en-US" sz="2400" dirty="0"/>
              <a:t> My son, do not forget my teaching, but let your heart keep my commandments,</a:t>
            </a:r>
            <a:br>
              <a:rPr lang="en-US" sz="2400" dirty="0"/>
            </a:br>
            <a:r>
              <a:rPr lang="en-US" sz="2400" baseline="30000" dirty="0"/>
              <a:t>2 </a:t>
            </a:r>
            <a:r>
              <a:rPr lang="en-US" sz="2400" dirty="0"/>
              <a:t>for length of days and years of life and peace they will add to you.</a:t>
            </a:r>
            <a:br>
              <a:rPr lang="en-US" sz="2400" dirty="0"/>
            </a:br>
            <a:r>
              <a:rPr lang="en-US" sz="2400" baseline="30000" dirty="0"/>
              <a:t>3 </a:t>
            </a:r>
            <a:r>
              <a:rPr lang="en-US" sz="2400" dirty="0"/>
              <a:t>Let not steadfast love and faithfulness forsake you; bind them around your neck;</a:t>
            </a:r>
            <a:br>
              <a:rPr lang="en-US" sz="2400" dirty="0"/>
            </a:br>
            <a:r>
              <a:rPr lang="en-US" sz="2400" dirty="0"/>
              <a:t>    write them on the tablet of your heart.</a:t>
            </a:r>
            <a:br>
              <a:rPr lang="en-US" sz="2400" dirty="0"/>
            </a:br>
            <a:r>
              <a:rPr lang="en-US" sz="2400" baseline="30000" dirty="0"/>
              <a:t>4 </a:t>
            </a:r>
            <a:r>
              <a:rPr lang="en-US" sz="2400" dirty="0"/>
              <a:t>So you will find favor and good success in the sight of God and man.</a:t>
            </a:r>
            <a:br>
              <a:rPr lang="en-US" sz="2400" dirty="0"/>
            </a:br>
            <a:r>
              <a:rPr lang="en-US" sz="2400" baseline="30000" dirty="0"/>
              <a:t>5 </a:t>
            </a:r>
            <a:r>
              <a:rPr lang="en-US" sz="2400" dirty="0"/>
              <a:t>Trust in the </a:t>
            </a:r>
            <a:r>
              <a:rPr lang="en-US" sz="2400" cap="small" dirty="0">
                <a:effectLst/>
              </a:rPr>
              <a:t>Lord</a:t>
            </a:r>
            <a:r>
              <a:rPr lang="en-US" sz="2400" dirty="0"/>
              <a:t> with all your heart, and do not lean on your own understanding.</a:t>
            </a:r>
            <a:br>
              <a:rPr lang="en-US" sz="2400" dirty="0"/>
            </a:br>
            <a:r>
              <a:rPr lang="en-US" sz="2400" baseline="30000" dirty="0"/>
              <a:t>6 </a:t>
            </a:r>
            <a:r>
              <a:rPr lang="en-US" sz="2400" dirty="0"/>
              <a:t>In all your ways acknowledge him, and he will make straight your paths.</a:t>
            </a:r>
            <a:br>
              <a:rPr lang="en-US" sz="2400" dirty="0"/>
            </a:br>
            <a:r>
              <a:rPr lang="en-US" sz="2400" baseline="30000" dirty="0"/>
              <a:t>7 </a:t>
            </a:r>
            <a:r>
              <a:rPr lang="en-US" sz="2400" dirty="0"/>
              <a:t>Be not wise in your own eyes; fear the </a:t>
            </a:r>
            <a:r>
              <a:rPr lang="en-US" sz="2400" cap="small" dirty="0">
                <a:effectLst/>
              </a:rPr>
              <a:t>Lord</a:t>
            </a:r>
            <a:r>
              <a:rPr lang="en-US" sz="2400" dirty="0"/>
              <a:t>, and turn away from evil.</a:t>
            </a:r>
            <a:br>
              <a:rPr lang="en-US" sz="2400" dirty="0"/>
            </a:br>
            <a:r>
              <a:rPr lang="en-US" sz="2400" baseline="30000" dirty="0"/>
              <a:t>8 </a:t>
            </a:r>
            <a:r>
              <a:rPr lang="en-US" sz="2400" dirty="0"/>
              <a:t>It will be healing to your flesh and refreshment to your bones.</a:t>
            </a:r>
            <a:br>
              <a:rPr lang="en-US" sz="2400" dirty="0"/>
            </a:br>
            <a:r>
              <a:rPr lang="en-US" sz="2400" baseline="30000" dirty="0"/>
              <a:t>9 </a:t>
            </a:r>
            <a:r>
              <a:rPr lang="en-US" sz="2400" dirty="0"/>
              <a:t>Honor the </a:t>
            </a:r>
            <a:r>
              <a:rPr lang="en-US" sz="2400" cap="small" dirty="0">
                <a:effectLst/>
              </a:rPr>
              <a:t>Lord</a:t>
            </a:r>
            <a:r>
              <a:rPr lang="en-US" sz="2400" dirty="0"/>
              <a:t> with your wealth and with the first fruits of all your produce;</a:t>
            </a:r>
            <a:br>
              <a:rPr lang="en-US" sz="2400" dirty="0"/>
            </a:br>
            <a:r>
              <a:rPr lang="en-US" sz="2400" baseline="30000" dirty="0"/>
              <a:t>10 </a:t>
            </a:r>
            <a:r>
              <a:rPr lang="en-US" sz="2400" dirty="0"/>
              <a:t>then your barns will be filled with plenty, and your vats will be bursting with wine.</a:t>
            </a:r>
          </a:p>
          <a:p>
            <a:pPr marL="0" indent="0">
              <a:buNone/>
            </a:pPr>
            <a:endParaRPr lang="en-US" dirty="0"/>
          </a:p>
        </p:txBody>
      </p:sp>
      <p:sp>
        <p:nvSpPr>
          <p:cNvPr id="4" name="TextBox 3">
            <a:extLst>
              <a:ext uri="{FF2B5EF4-FFF2-40B4-BE49-F238E27FC236}">
                <a16:creationId xmlns:a16="http://schemas.microsoft.com/office/drawing/2014/main" id="{A8DB47B3-D3EE-4DD4-81A9-A34772BB9B78}"/>
              </a:ext>
            </a:extLst>
          </p:cNvPr>
          <p:cNvSpPr txBox="1"/>
          <p:nvPr/>
        </p:nvSpPr>
        <p:spPr>
          <a:xfrm>
            <a:off x="2304808" y="5137670"/>
            <a:ext cx="2828564" cy="1692771"/>
          </a:xfrm>
          <a:prstGeom prst="rect">
            <a:avLst/>
          </a:prstGeom>
          <a:noFill/>
        </p:spPr>
        <p:txBody>
          <a:bodyPr wrap="square" rtlCol="0">
            <a:spAutoFit/>
          </a:bodyPr>
          <a:lstStyle/>
          <a:p>
            <a:r>
              <a:rPr lang="en-US" sz="2800" i="1" dirty="0">
                <a:solidFill>
                  <a:srgbClr val="0070C0"/>
                </a:solidFill>
              </a:rPr>
              <a:t>Remember </a:t>
            </a:r>
          </a:p>
          <a:p>
            <a:r>
              <a:rPr lang="en-US" sz="2800" i="1" dirty="0">
                <a:solidFill>
                  <a:srgbClr val="0070C0"/>
                </a:solidFill>
              </a:rPr>
              <a:t>Be faithful</a:t>
            </a:r>
          </a:p>
          <a:p>
            <a:r>
              <a:rPr lang="en-US" sz="2800" i="1" dirty="0">
                <a:solidFill>
                  <a:srgbClr val="0070C0"/>
                </a:solidFill>
              </a:rPr>
              <a:t>Trust in the Lord</a:t>
            </a:r>
          </a:p>
          <a:p>
            <a:endParaRPr lang="en-US" sz="2000" i="1" dirty="0">
              <a:solidFill>
                <a:srgbClr val="0070C0"/>
              </a:solidFill>
            </a:endParaRPr>
          </a:p>
        </p:txBody>
      </p:sp>
      <p:sp>
        <p:nvSpPr>
          <p:cNvPr id="5" name="TextBox 4">
            <a:extLst>
              <a:ext uri="{FF2B5EF4-FFF2-40B4-BE49-F238E27FC236}">
                <a16:creationId xmlns:a16="http://schemas.microsoft.com/office/drawing/2014/main" id="{5DB10AF0-0CDC-4110-B7C8-1364467A6C90}"/>
              </a:ext>
            </a:extLst>
          </p:cNvPr>
          <p:cNvSpPr txBox="1"/>
          <p:nvPr/>
        </p:nvSpPr>
        <p:spPr>
          <a:xfrm>
            <a:off x="5440101" y="5137670"/>
            <a:ext cx="3466618" cy="1661993"/>
          </a:xfrm>
          <a:prstGeom prst="rect">
            <a:avLst/>
          </a:prstGeom>
          <a:noFill/>
        </p:spPr>
        <p:txBody>
          <a:bodyPr wrap="square" rtlCol="0">
            <a:spAutoFit/>
          </a:bodyPr>
          <a:lstStyle/>
          <a:p>
            <a:r>
              <a:rPr lang="en-US" sz="2800" i="1" dirty="0">
                <a:solidFill>
                  <a:srgbClr val="0070C0"/>
                </a:solidFill>
              </a:rPr>
              <a:t>Acknowledge Him</a:t>
            </a:r>
          </a:p>
          <a:p>
            <a:r>
              <a:rPr lang="en-US" sz="2800" i="1" dirty="0">
                <a:solidFill>
                  <a:srgbClr val="0070C0"/>
                </a:solidFill>
              </a:rPr>
              <a:t>Not wise in your eyes</a:t>
            </a:r>
          </a:p>
          <a:p>
            <a:r>
              <a:rPr lang="en-US" sz="2800" i="1" dirty="0">
                <a:solidFill>
                  <a:srgbClr val="0070C0"/>
                </a:solidFill>
              </a:rPr>
              <a:t>Fear the Lord</a:t>
            </a:r>
          </a:p>
          <a:p>
            <a:endParaRPr lang="en-US" dirty="0"/>
          </a:p>
        </p:txBody>
      </p:sp>
    </p:spTree>
    <p:extLst>
      <p:ext uri="{BB962C8B-B14F-4D97-AF65-F5344CB8AC3E}">
        <p14:creationId xmlns:p14="http://schemas.microsoft.com/office/powerpoint/2010/main" val="42062957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956</TotalTime>
  <Words>330</Words>
  <Application>Microsoft Office PowerPoint</Application>
  <PresentationFormat>Widescreen</PresentationFormat>
  <Paragraphs>112</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Baskerville Old Face</vt:lpstr>
      <vt:lpstr>Bradley Hand ITC</vt:lpstr>
      <vt:lpstr>Calibri</vt:lpstr>
      <vt:lpstr>Calibri Light</vt:lpstr>
      <vt:lpstr>Gabriola</vt:lpstr>
      <vt:lpstr>Office Theme</vt:lpstr>
      <vt:lpstr>Leadership from Scripture</vt:lpstr>
      <vt:lpstr>54 verses</vt:lpstr>
      <vt:lpstr>Leadership Traits</vt:lpstr>
      <vt:lpstr>Take a Sheet of Paper</vt:lpstr>
      <vt:lpstr>Phil. 2:3</vt:lpstr>
      <vt:lpstr>Matthew 20: 25-28</vt:lpstr>
      <vt:lpstr>Romans 12:9-13</vt:lpstr>
      <vt:lpstr>I Timothy 3: 1-7</vt:lpstr>
      <vt:lpstr>Proverbs 3 5-10 </vt:lpstr>
      <vt:lpstr>2 Chronicles 1: 10-12</vt:lpstr>
      <vt:lpstr>James 1: 5-6</vt:lpstr>
      <vt:lpstr>1 Peter 5: 3</vt:lpstr>
      <vt:lpstr>Philippians 2: 4</vt:lpstr>
      <vt:lpstr>1 Peter 5: 2-5</vt:lpstr>
      <vt:lpstr>Hebrews 13: 17</vt:lpstr>
      <vt:lpstr>Proverbs 16: 9</vt:lpstr>
      <vt:lpstr>Isaiah 33: 15-16</vt:lpstr>
      <vt:lpstr>Proverbs 8: 1-11</vt:lpstr>
      <vt:lpstr>Proverbs 8: 11-21</vt:lpstr>
      <vt:lpstr>Proverbs 8:22-31</vt:lpstr>
      <vt:lpstr>Proverbs 8: 32-36</vt:lpstr>
      <vt:lpstr>Traits Given in Scripture,</vt:lpstr>
      <vt:lpstr>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from Scripture</dc:title>
  <dc:creator>Larry Blackmer</dc:creator>
  <cp:lastModifiedBy>Larry Blackmer</cp:lastModifiedBy>
  <cp:revision>15</cp:revision>
  <dcterms:created xsi:type="dcterms:W3CDTF">2016-09-26T12:51:21Z</dcterms:created>
  <dcterms:modified xsi:type="dcterms:W3CDTF">2019-06-14T12:52:53Z</dcterms:modified>
</cp:coreProperties>
</file>